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87" r:id="rId2"/>
    <p:sldId id="291" r:id="rId3"/>
    <p:sldId id="292" r:id="rId4"/>
    <p:sldId id="270" r:id="rId5"/>
    <p:sldId id="272" r:id="rId6"/>
    <p:sldId id="298" r:id="rId7"/>
    <p:sldId id="297" r:id="rId8"/>
    <p:sldId id="300" r:id="rId9"/>
    <p:sldId id="301" r:id="rId10"/>
    <p:sldId id="302" r:id="rId11"/>
    <p:sldId id="281" r:id="rId12"/>
    <p:sldId id="282" r:id="rId13"/>
    <p:sldId id="283" r:id="rId14"/>
    <p:sldId id="277" r:id="rId15"/>
    <p:sldId id="273" r:id="rId16"/>
    <p:sldId id="294" r:id="rId17"/>
    <p:sldId id="295" r:id="rId18"/>
    <p:sldId id="296" r:id="rId19"/>
    <p:sldId id="260" r:id="rId20"/>
    <p:sldId id="285" r:id="rId21"/>
    <p:sldId id="303" r:id="rId22"/>
    <p:sldId id="304" r:id="rId23"/>
    <p:sldId id="306" r:id="rId24"/>
    <p:sldId id="307" r:id="rId25"/>
    <p:sldId id="280" r:id="rId26"/>
    <p:sldId id="290" r:id="rId27"/>
    <p:sldId id="278" r:id="rId28"/>
    <p:sldId id="286" r:id="rId29"/>
    <p:sldId id="293" r:id="rId30"/>
    <p:sldId id="284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es van Helden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6"/>
    <p:restoredTop sz="94766"/>
  </p:normalViewPr>
  <p:slideViewPr>
    <p:cSldViewPr snapToGrid="0" snapToObjects="1">
      <p:cViewPr varScale="1">
        <p:scale>
          <a:sx n="113" d="100"/>
          <a:sy n="113" d="100"/>
        </p:scale>
        <p:origin x="2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9F7D2-1FB5-6B4E-879A-2748DD27F3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482F3-1DD9-E946-94E9-7A45855770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81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F8AAC-B1BB-1048-8302-009B65694FB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8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L’observation</a:t>
            </a:r>
            <a:r>
              <a:rPr lang="fr-FR" baseline="0" dirty="0"/>
              <a:t> a fourni depuis des millénaires des pistes</a:t>
            </a:r>
            <a:r>
              <a:rPr lang="is-IS" baseline="0" dirty="0"/>
              <a:t>…Blaise Cendrars et le traffic de Rhum (à une époque ou il était impossible de distinguer un CoV d’un Rhino, d’une grippe), Bourgogne versus Bordeaux, etc..</a:t>
            </a:r>
            <a:endParaRPr dirty="0"/>
          </a:p>
        </p:txBody>
      </p:sp>
      <p:sp>
        <p:nvSpPr>
          <p:cNvPr id="588" name="Google Shape;58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28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 dehors du fait</a:t>
            </a:r>
            <a:r>
              <a:rPr lang="fr-FR" baseline="0" dirty="0"/>
              <a:t> </a:t>
            </a:r>
            <a:r>
              <a:rPr lang="fr-FR" dirty="0"/>
              <a:t>que la recherche a été négligée, il y a effectivement des énormes difficultés, par exemple de recrutement de patients pour des essai cliniques.</a:t>
            </a:r>
            <a:r>
              <a:rPr lang="fr-FR" baseline="0" dirty="0"/>
              <a:t> </a:t>
            </a:r>
            <a:endParaRPr dirty="0"/>
          </a:p>
        </p:txBody>
      </p:sp>
      <p:sp>
        <p:nvSpPr>
          <p:cNvPr id="588" name="Google Shape;58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938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7027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424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429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422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 bwMode="auto"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640">
              <a:lnSpc>
                <a:spcPct val="100000"/>
              </a:lnSpc>
              <a:defRPr/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 bwMode="auto"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  <a:defRPr/>
            </a:pPr>
            <a:fld id="{32654E13-3A0A-451D-B3E3-95F90415D45D}" type="slidenum"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</a:t>
            </a:fld>
            <a:endParaRPr lang="en-A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966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 bwMode="auto"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640">
              <a:lnSpc>
                <a:spcPct val="100000"/>
              </a:lnSpc>
              <a:defRPr/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 bwMode="auto"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  <a:defRPr/>
            </a:pPr>
            <a:fld id="{32654E13-3A0A-451D-B3E3-95F90415D45D}" type="slidenum"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26</a:t>
            </a:fld>
            <a:endParaRPr lang="en-A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119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problem is that the next emerging virus can’t be predicted. So there </a:t>
            </a:r>
            <a:endParaRPr/>
          </a:p>
        </p:txBody>
      </p:sp>
      <p:sp>
        <p:nvSpPr>
          <p:cNvPr id="588" name="Google Shape;58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341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00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RNA </a:t>
            </a:r>
            <a:r>
              <a:rPr lang="fr-FR" dirty="0" err="1"/>
              <a:t>viruses</a:t>
            </a:r>
            <a:endParaRPr lang="fr-FR" dirty="0"/>
          </a:p>
          <a:p>
            <a:r>
              <a:rPr lang="fr-FR" dirty="0" err="1"/>
              <a:t>Zoonotic</a:t>
            </a:r>
            <a:r>
              <a:rPr lang="fr-FR" dirty="0"/>
              <a:t> </a:t>
            </a:r>
            <a:r>
              <a:rPr lang="fr-FR" dirty="0" err="1"/>
              <a:t>origin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93028-D3D8-4287-876C-A2531D327B9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997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91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798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510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152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7905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2078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19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90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215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 bwMode="auto"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AU" sz="5321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 bwMode="auto"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AU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82707" y="703873"/>
            <a:ext cx="1697077" cy="796680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buNone/>
              <a:defRPr sz="10000" b="1" i="0">
                <a:solidFill>
                  <a:schemeClr val="bg1">
                    <a:lumMod val="8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9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670984" y="1123501"/>
            <a:ext cx="5425016" cy="564619"/>
          </a:xfrm>
          <a:prstGeom prst="rect">
            <a:avLst/>
          </a:prstGeom>
          <a:solidFill>
            <a:schemeClr val="bg1"/>
          </a:solidFill>
        </p:spPr>
        <p:txBody>
          <a:bodyPr vert="horz" lIns="0" tIns="72000" rIns="0" bIns="0" anchor="t"/>
          <a:lstStyle>
            <a:lvl1pPr marL="0" indent="0" algn="l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/>
              <a:t>ABOUT US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0537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pos="5534">
          <p15:clr>
            <a:srgbClr val="FBAE40"/>
          </p15:clr>
        </p15:guide>
        <p15:guide id="4" orient="horz" pos="32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37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72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18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60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87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07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87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47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593A6-DB7D-6349-9F7D-29DAFE19FAF9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97DF4-B893-ED4D-AB17-DD9975328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42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96" y="1175711"/>
            <a:ext cx="12299980" cy="6123986"/>
          </a:xfrm>
          <a:prstGeom prst="rect">
            <a:avLst/>
          </a:prstGeom>
        </p:spPr>
      </p:pic>
      <p:pic>
        <p:nvPicPr>
          <p:cNvPr id="4" name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1" y="5977065"/>
            <a:ext cx="956091" cy="937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466" y="6196563"/>
            <a:ext cx="2427752" cy="5921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1328349" y="3811440"/>
            <a:ext cx="1066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COVID19, recherche et traitements antiviraux: où en est-on?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09204" y="5660803"/>
            <a:ext cx="41979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Bruno CANARD, PhD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CNRS et Aix-Marseille Université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29 octobre 2021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80" y="0"/>
            <a:ext cx="3903205" cy="10779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53" y="29509"/>
            <a:ext cx="2525614" cy="11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3737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3" descr="Capture d’écran 2020-01-28 à 22.43.3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6814" y="1523623"/>
            <a:ext cx="7216531" cy="47420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8;p12"/>
          <p:cNvSpPr txBox="1"/>
          <p:nvPr/>
        </p:nvSpPr>
        <p:spPr>
          <a:xfrm>
            <a:off x="2526814" y="68374"/>
            <a:ext cx="89401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Cinétique de l’émergence du SARS-CoV-2</a:t>
            </a:r>
            <a:endParaRPr sz="3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9;p2"/>
          <p:cNvSpPr txBox="1"/>
          <p:nvPr/>
        </p:nvSpPr>
        <p:spPr>
          <a:xfrm>
            <a:off x="9242340" y="112638"/>
            <a:ext cx="2088232" cy="30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4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Emergence</a:t>
            </a:r>
            <a:endParaRPr sz="14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40066" y="3331923"/>
            <a:ext cx="127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SARS-CoV-2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88893" y="1876473"/>
            <a:ext cx="127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SARS-CoV-1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5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2181813" y="1363573"/>
            <a:ext cx="8123722" cy="4753475"/>
            <a:chOff x="2713154" y="1865981"/>
            <a:chExt cx="6819900" cy="36703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154" y="1865981"/>
              <a:ext cx="6819900" cy="3670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V="1">
              <a:off x="3044283" y="5245575"/>
              <a:ext cx="6488771" cy="55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 flipH="1" flipV="1">
              <a:off x="3021981" y="2319154"/>
              <a:ext cx="18586" cy="29327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/>
          <p:cNvSpPr txBox="1"/>
          <p:nvPr/>
        </p:nvSpPr>
        <p:spPr>
          <a:xfrm>
            <a:off x="3270552" y="21483"/>
            <a:ext cx="683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+mj-lt"/>
              </a:rPr>
              <a:t>Patient &lt;65 ans, sans facteurs de risques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50302" y="4572869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Charge virale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797077" y="2010756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INF </a:t>
            </a:r>
            <a:r>
              <a:rPr lang="fr-FR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a/b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438147" y="4523258"/>
            <a:ext cx="286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Cytokines de l’inflammation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27437" y="5808560"/>
            <a:ext cx="414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</a:rPr>
              <a:t>Temps après l’infection par le SARS-CoV-2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870136" y="3124793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</a:rPr>
              <a:t>Niveau relatif de production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420977" y="58085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0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133654" y="55001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0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0366953" y="5537197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</a:rPr>
              <a:t>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015430" y="2258895"/>
            <a:ext cx="15618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COVID19 léger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525977" y="6488668"/>
            <a:ext cx="3725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+mj-lt"/>
              </a:rPr>
              <a:t>Feuillet, Canard, Trautmann, 2020 (</a:t>
            </a:r>
            <a:r>
              <a:rPr lang="fr-FR" sz="1600" i="1" dirty="0" err="1">
                <a:latin typeface="+mj-lt"/>
              </a:rPr>
              <a:t>adapt</a:t>
            </a:r>
            <a:r>
              <a:rPr lang="fr-FR" sz="1600" i="1" dirty="0">
                <a:latin typeface="+mj-lt"/>
              </a:rPr>
              <a:t>. )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284" y="146281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/>
              <a:t>COVID19</a:t>
            </a:r>
            <a:endParaRPr lang="fr-FR" i="1" dirty="0"/>
          </a:p>
        </p:txBody>
      </p:sp>
      <p:sp>
        <p:nvSpPr>
          <p:cNvPr id="22" name="Shape 1296"/>
          <p:cNvSpPr/>
          <p:nvPr/>
        </p:nvSpPr>
        <p:spPr>
          <a:xfrm>
            <a:off x="0" y="663771"/>
            <a:ext cx="12192000" cy="1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r 8"/>
          <p:cNvGrpSpPr/>
          <p:nvPr/>
        </p:nvGrpSpPr>
        <p:grpSpPr>
          <a:xfrm>
            <a:off x="1929219" y="1445740"/>
            <a:ext cx="7547919" cy="4646446"/>
            <a:chOff x="2844113" y="1906678"/>
            <a:chExt cx="6688941" cy="35306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3" y="1906678"/>
              <a:ext cx="6553200" cy="3530600"/>
            </a:xfrm>
            <a:prstGeom prst="rect">
              <a:avLst/>
            </a:prstGeom>
          </p:spPr>
        </p:pic>
        <p:cxnSp>
          <p:nvCxnSpPr>
            <p:cNvPr id="5" name="Connecteur droit avec flèche 4"/>
            <p:cNvCxnSpPr/>
            <p:nvPr/>
          </p:nvCxnSpPr>
          <p:spPr>
            <a:xfrm flipV="1">
              <a:off x="3044283" y="5393857"/>
              <a:ext cx="6488771" cy="55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/>
            <p:cNvCxnSpPr/>
            <p:nvPr/>
          </p:nvCxnSpPr>
          <p:spPr>
            <a:xfrm flipV="1">
              <a:off x="3040567" y="2150079"/>
              <a:ext cx="3716" cy="32501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/>
          <p:cNvSpPr txBox="1"/>
          <p:nvPr/>
        </p:nvSpPr>
        <p:spPr>
          <a:xfrm>
            <a:off x="1713030" y="53695"/>
            <a:ext cx="10602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>
                <a:latin typeface="+mj-lt"/>
              </a:rPr>
              <a:t>Patient </a:t>
            </a:r>
            <a:r>
              <a:rPr lang="fr-FR" sz="3200" dirty="0">
                <a:latin typeface="+mj-lt"/>
              </a:rPr>
              <a:t>&gt;65 ans, et/ou facteurs de risques (obésité, diabète,</a:t>
            </a:r>
            <a:r>
              <a:rPr lang="is-IS" sz="3200" dirty="0">
                <a:latin typeface="+mj-lt"/>
              </a:rPr>
              <a:t>…)</a:t>
            </a:r>
            <a:endParaRPr lang="fr-FR" sz="3200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47516" y="4153926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Charge virale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58024" y="410412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INF </a:t>
            </a:r>
            <a:r>
              <a:rPr lang="fr-FR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a/b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456577" y="1673282"/>
            <a:ext cx="286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Cytokines de l’inflammation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306813" y="6092955"/>
            <a:ext cx="414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</a:rPr>
              <a:t>Temps après l’infection par le SARS-CoV-2</a:t>
            </a: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438375" y="2964152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</a:rPr>
              <a:t>Niveau relatif de production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000058" y="60921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0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713030" y="58576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0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10993" y="5843855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</a:rPr>
              <a:t>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840028" y="2779486"/>
            <a:ext cx="17093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COVID19 sévère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525977" y="6488668"/>
            <a:ext cx="3725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+mj-lt"/>
              </a:rPr>
              <a:t>Feuillet, Canard, Trautmann, 2020 (</a:t>
            </a:r>
            <a:r>
              <a:rPr lang="fr-FR" sz="1600" i="1" dirty="0" err="1">
                <a:latin typeface="+mj-lt"/>
              </a:rPr>
              <a:t>adapt</a:t>
            </a:r>
            <a:r>
              <a:rPr lang="fr-FR" sz="1600" i="1" dirty="0">
                <a:latin typeface="+mj-lt"/>
              </a:rPr>
              <a:t>. 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5282" y="37246"/>
            <a:ext cx="1109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/>
              <a:t>COVID19</a:t>
            </a:r>
          </a:p>
        </p:txBody>
      </p:sp>
      <p:sp>
        <p:nvSpPr>
          <p:cNvPr id="21" name="Shape 1296"/>
          <p:cNvSpPr/>
          <p:nvPr/>
        </p:nvSpPr>
        <p:spPr>
          <a:xfrm>
            <a:off x="0" y="663771"/>
            <a:ext cx="12192000" cy="1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62;p28"/>
          <p:cNvSpPr txBox="1"/>
          <p:nvPr/>
        </p:nvSpPr>
        <p:spPr>
          <a:xfrm>
            <a:off x="-1477706" y="-7468"/>
            <a:ext cx="159031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Quatre</a:t>
            </a:r>
            <a:r>
              <a:rPr lang="en-AU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modes </a:t>
            </a:r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d’action</a:t>
            </a:r>
            <a:r>
              <a:rPr lang="en-AU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potentiels</a:t>
            </a:r>
            <a:r>
              <a:rPr lang="en-AU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pour les </a:t>
            </a:r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médicaments</a:t>
            </a:r>
            <a:endParaRPr lang="en-AU" sz="3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203989" y="2192384"/>
            <a:ext cx="4399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Actifs sur la croissance virale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7030A0"/>
                </a:solidFill>
              </a:rPr>
              <a:t>ANTIVIRAUX DIRECTS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7030A0"/>
                </a:solidFill>
              </a:rPr>
              <a:t>ANTIVIRAUX INDIRECTS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203988" y="4086442"/>
            <a:ext cx="4213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Actifs sur les conséquences de l’infection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ANTI-INFLAMMATOIRES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FF0000"/>
                </a:solidFill>
              </a:rPr>
              <a:t>STIMULANTS IMMUNITAIRES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224593" y="1723567"/>
            <a:ext cx="5965895" cy="4041239"/>
            <a:chOff x="1567247" y="1445740"/>
            <a:chExt cx="8303754" cy="5015778"/>
          </a:xfrm>
        </p:grpSpPr>
        <p:grpSp>
          <p:nvGrpSpPr>
            <p:cNvPr id="11" name="Grouper 10"/>
            <p:cNvGrpSpPr/>
            <p:nvPr/>
          </p:nvGrpSpPr>
          <p:grpSpPr>
            <a:xfrm>
              <a:off x="1929219" y="1445740"/>
              <a:ext cx="7547919" cy="4646446"/>
              <a:chOff x="2844113" y="1906678"/>
              <a:chExt cx="6688941" cy="3530600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4113" y="1906678"/>
                <a:ext cx="6553200" cy="3530600"/>
              </a:xfrm>
              <a:prstGeom prst="rect">
                <a:avLst/>
              </a:prstGeom>
            </p:spPr>
          </p:pic>
          <p:cxnSp>
            <p:nvCxnSpPr>
              <p:cNvPr id="13" name="Connecteur droit avec flèche 12"/>
              <p:cNvCxnSpPr/>
              <p:nvPr/>
            </p:nvCxnSpPr>
            <p:spPr>
              <a:xfrm flipV="1">
                <a:off x="3044283" y="5393857"/>
                <a:ext cx="6488771" cy="55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 flipV="1">
                <a:off x="3040567" y="2150079"/>
                <a:ext cx="3716" cy="325012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ZoneTexte 14"/>
            <p:cNvSpPr txBox="1"/>
            <p:nvPr/>
          </p:nvSpPr>
          <p:spPr>
            <a:xfrm>
              <a:off x="2731117" y="4193752"/>
              <a:ext cx="1425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</a:rPr>
                <a:t>Charge virale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558024" y="4104120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INF </a:t>
              </a:r>
              <a:r>
                <a:rPr lang="fr-FR" b="1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a/b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456577" y="1673282"/>
              <a:ext cx="2867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</a:rPr>
                <a:t>Cytokines de l’inflammation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660147" y="6073687"/>
              <a:ext cx="4144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latin typeface="+mj-lt"/>
                </a:rPr>
                <a:t>Temps après l’infection par le SARS-CoV-2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 rot="16200000">
              <a:off x="369162" y="3584296"/>
              <a:ext cx="2765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latin typeface="+mj-lt"/>
                </a:rPr>
                <a:t>Niveau relatif de production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000058" y="609218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0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713030" y="58576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9610993" y="5843855"/>
              <a:ext cx="260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latin typeface="+mj-lt"/>
                </a:rPr>
                <a:t>t</a:t>
              </a:r>
            </a:p>
          </p:txBody>
        </p:sp>
      </p:grpSp>
      <p:cxnSp>
        <p:nvCxnSpPr>
          <p:cNvPr id="25" name="Connecteur droit avec flèche 24"/>
          <p:cNvCxnSpPr/>
          <p:nvPr/>
        </p:nvCxnSpPr>
        <p:spPr>
          <a:xfrm flipH="1">
            <a:off x="5625885" y="3067381"/>
            <a:ext cx="1578104" cy="481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5741770" y="4346376"/>
            <a:ext cx="1473923" cy="708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6" idx="1"/>
          </p:cNvCxnSpPr>
          <p:nvPr/>
        </p:nvCxnSpPr>
        <p:spPr>
          <a:xfrm flipH="1" flipV="1">
            <a:off x="5743746" y="2438525"/>
            <a:ext cx="1460242" cy="2248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8466300" y="6519446"/>
            <a:ext cx="3725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+mj-lt"/>
              </a:rPr>
              <a:t>Feuillet, Canard, Trautmann, 2020 (</a:t>
            </a:r>
            <a:r>
              <a:rPr lang="fr-FR" sz="1600" i="1" dirty="0" err="1">
                <a:latin typeface="+mj-lt"/>
              </a:rPr>
              <a:t>adapt</a:t>
            </a:r>
            <a:r>
              <a:rPr lang="fr-FR" sz="1600" i="1" dirty="0">
                <a:latin typeface="+mj-lt"/>
              </a:rPr>
              <a:t>. 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159" y="78500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/>
              <a:t>COVID19</a:t>
            </a:r>
            <a:endParaRPr lang="fr-FR" i="1" dirty="0"/>
          </a:p>
        </p:txBody>
      </p:sp>
      <p:sp>
        <p:nvSpPr>
          <p:cNvPr id="26" name="Shape 1296"/>
          <p:cNvSpPr/>
          <p:nvPr/>
        </p:nvSpPr>
        <p:spPr>
          <a:xfrm>
            <a:off x="0" y="663771"/>
            <a:ext cx="12192000" cy="1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3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4725717" y="2345313"/>
            <a:ext cx="29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Type de </a:t>
            </a:r>
            <a:r>
              <a:rPr lang="fr-FR">
                <a:latin typeface="+mj-lt"/>
              </a:rPr>
              <a:t>médicaments trouvés</a:t>
            </a:r>
            <a:endParaRPr lang="fr-FR" dirty="0"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55991" y="2345313"/>
            <a:ext cx="232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Avantage/Inconvénient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255991" y="301361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Mécanisme inconnu</a:t>
            </a:r>
          </a:p>
          <a:p>
            <a:r>
              <a:rPr lang="fr-FR" sz="1400" dirty="0">
                <a:latin typeface="+mj-lt"/>
              </a:rPr>
              <a:t>Essais cliniques de A à Z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265085" y="3610860"/>
            <a:ext cx="207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Mécanisme inconnu</a:t>
            </a:r>
          </a:p>
          <a:p>
            <a:r>
              <a:rPr lang="fr-FR" sz="1400" b="1" dirty="0"/>
              <a:t>Essais cliniques simplifiés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265085" y="4221489"/>
            <a:ext cx="207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Mécanisme connu</a:t>
            </a:r>
          </a:p>
          <a:p>
            <a:r>
              <a:rPr lang="fr-FR" sz="1400" b="1" dirty="0"/>
              <a:t>Essais cliniques simplifiés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255990" y="4944081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Mécanisme connu</a:t>
            </a:r>
          </a:p>
          <a:p>
            <a:r>
              <a:rPr lang="fr-FR" sz="1400" dirty="0">
                <a:latin typeface="+mj-lt"/>
              </a:rPr>
              <a:t>Essais cliniques de A à Z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10528201" y="1381759"/>
            <a:ext cx="2821888" cy="3486901"/>
            <a:chOff x="10580663" y="1275198"/>
            <a:chExt cx="2821888" cy="3486901"/>
          </a:xfrm>
        </p:grpSpPr>
        <p:sp>
          <p:nvSpPr>
            <p:cNvPr id="5" name="Flèche vers le bas 4"/>
            <p:cNvSpPr/>
            <p:nvPr/>
          </p:nvSpPr>
          <p:spPr>
            <a:xfrm rot="5400000">
              <a:off x="10728946" y="3555914"/>
              <a:ext cx="321275" cy="61784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24" name="Flèche vers le bas 23"/>
            <p:cNvSpPr/>
            <p:nvPr/>
          </p:nvSpPr>
          <p:spPr>
            <a:xfrm rot="5400000">
              <a:off x="10728945" y="4160792"/>
              <a:ext cx="321275" cy="617840"/>
            </a:xfrm>
            <a:prstGeom prst="down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7030A0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 flipH="1">
              <a:off x="10630627" y="1275198"/>
              <a:ext cx="20516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URGENCE</a:t>
              </a:r>
            </a:p>
            <a:p>
              <a:r>
                <a:rPr lang="fr-FR" sz="2400" b="1" dirty="0"/>
                <a:t>COVID19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 flipH="1">
              <a:off x="11350902" y="4177324"/>
              <a:ext cx="20516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7030A0"/>
                  </a:solidFill>
                </a:rPr>
                <a:t>OUI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 flipH="1">
              <a:off x="11350902" y="3580082"/>
              <a:ext cx="20516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/>
                <a:t>OUI</a:t>
              </a:r>
            </a:p>
          </p:txBody>
        </p:sp>
      </p:grpSp>
      <p:cxnSp>
        <p:nvCxnSpPr>
          <p:cNvPr id="34" name="Connecteur droit 33"/>
          <p:cNvCxnSpPr/>
          <p:nvPr/>
        </p:nvCxnSpPr>
        <p:spPr>
          <a:xfrm>
            <a:off x="745961" y="2714645"/>
            <a:ext cx="95119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5092663" y="4342523"/>
            <a:ext cx="2269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Antiviraux Directs</a:t>
            </a:r>
          </a:p>
        </p:txBody>
      </p:sp>
      <p:sp>
        <p:nvSpPr>
          <p:cNvPr id="38" name="Titre 1"/>
          <p:cNvSpPr txBox="1">
            <a:spLocks/>
          </p:cNvSpPr>
          <p:nvPr/>
        </p:nvSpPr>
        <p:spPr>
          <a:xfrm>
            <a:off x="1423545" y="-3016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Comment découvre-t-on des médicaments ?</a:t>
            </a:r>
          </a:p>
        </p:txBody>
      </p:sp>
      <p:sp>
        <p:nvSpPr>
          <p:cNvPr id="39" name="Shape 1296"/>
          <p:cNvSpPr/>
          <p:nvPr/>
        </p:nvSpPr>
        <p:spPr>
          <a:xfrm>
            <a:off x="0" y="663771"/>
            <a:ext cx="12192000" cy="1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" name="ZoneTexte 39"/>
          <p:cNvSpPr txBox="1"/>
          <p:nvPr/>
        </p:nvSpPr>
        <p:spPr>
          <a:xfrm>
            <a:off x="745598" y="3013618"/>
            <a:ext cx="29503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Tests « haut débit » au hasard</a:t>
            </a:r>
          </a:p>
          <a:p>
            <a:r>
              <a:rPr lang="fr-FR" sz="1200" dirty="0">
                <a:latin typeface="+mj-lt"/>
              </a:rPr>
              <a:t>(</a:t>
            </a:r>
            <a:r>
              <a:rPr lang="fr-FR" sz="1200" dirty="0" err="1">
                <a:latin typeface="+mj-lt"/>
              </a:rPr>
              <a:t>Chimiothèques</a:t>
            </a:r>
            <a:r>
              <a:rPr lang="fr-FR" sz="1200" dirty="0">
                <a:latin typeface="+mj-lt"/>
              </a:rPr>
              <a:t>)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61536" y="3609973"/>
            <a:ext cx="2920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Re-positionnement</a:t>
            </a:r>
            <a:r>
              <a:rPr lang="fr-FR" dirty="0">
                <a:latin typeface="+mj-lt"/>
              </a:rPr>
              <a:t> au hasard</a:t>
            </a:r>
          </a:p>
          <a:p>
            <a:r>
              <a:rPr lang="fr-FR" sz="1200" dirty="0">
                <a:latin typeface="+mj-lt"/>
              </a:rPr>
              <a:t>(</a:t>
            </a:r>
            <a:r>
              <a:rPr lang="fr-FR" sz="1200" dirty="0" err="1">
                <a:latin typeface="+mj-lt"/>
              </a:rPr>
              <a:t>Chimiothèques</a:t>
            </a:r>
            <a:r>
              <a:rPr lang="fr-FR" sz="1200" dirty="0">
                <a:latin typeface="+mj-lt"/>
              </a:rPr>
              <a:t> de médicaments)</a:t>
            </a:r>
          </a:p>
          <a:p>
            <a:endParaRPr lang="fr-FR" dirty="0">
              <a:latin typeface="+mj-lt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734619" y="4910082"/>
            <a:ext cx="1904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Dirigée par la cible</a:t>
            </a:r>
          </a:p>
          <a:p>
            <a:r>
              <a:rPr lang="fr-FR" sz="1200" dirty="0">
                <a:latin typeface="+mj-lt"/>
              </a:rPr>
              <a:t>(Design intelligent)</a:t>
            </a:r>
          </a:p>
          <a:p>
            <a:endParaRPr lang="fr-FR" dirty="0">
              <a:latin typeface="+mj-lt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423350" y="3037122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Tous types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5391566" y="3609973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Tous types</a:t>
            </a:r>
            <a:endParaRPr lang="fr-FR" dirty="0">
              <a:latin typeface="+mj-lt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5395963" y="502102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Choisi</a:t>
            </a:r>
            <a:endParaRPr lang="fr-FR" dirty="0">
              <a:latin typeface="+mj-lt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087548" y="4542336"/>
            <a:ext cx="263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Leçons du VIH, Hépatite C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18623" y="4292560"/>
            <a:ext cx="30716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Re-positionnement</a:t>
            </a:r>
            <a:r>
              <a:rPr lang="fr-FR" dirty="0">
                <a:latin typeface="+mj-lt"/>
              </a:rPr>
              <a:t> homologue</a:t>
            </a:r>
          </a:p>
          <a:p>
            <a:r>
              <a:rPr lang="fr-FR" sz="1200" dirty="0">
                <a:latin typeface="+mj-lt"/>
              </a:rPr>
              <a:t>(Médicaments voisins)</a:t>
            </a:r>
          </a:p>
        </p:txBody>
      </p:sp>
    </p:spTree>
    <p:extLst>
      <p:ext uri="{BB962C8B-B14F-4D97-AF65-F5344CB8AC3E}">
        <p14:creationId xmlns:p14="http://schemas.microsoft.com/office/powerpoint/2010/main" val="855469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94280" y="1109919"/>
            <a:ext cx="7227624" cy="607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8799" y="-288988"/>
            <a:ext cx="11831411" cy="1325563"/>
          </a:xfrm>
        </p:spPr>
        <p:txBody>
          <a:bodyPr>
            <a:normAutofit/>
          </a:bodyPr>
          <a:lstStyle/>
          <a:p>
            <a:r>
              <a:rPr lang="fr-FR" sz="4000" dirty="0"/>
              <a:t>Médicaments antiviraux pour virus à ARN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681494" y="2596290"/>
            <a:ext cx="276511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Ebola?</a:t>
            </a:r>
          </a:p>
          <a:p>
            <a:r>
              <a:rPr lang="fr-FR" dirty="0" err="1"/>
              <a:t>Chikungunya</a:t>
            </a:r>
            <a:r>
              <a:rPr lang="fr-FR" dirty="0"/>
              <a:t>?</a:t>
            </a:r>
          </a:p>
          <a:p>
            <a:r>
              <a:rPr lang="fr-FR" dirty="0"/>
              <a:t>Dengue?</a:t>
            </a:r>
          </a:p>
          <a:p>
            <a:r>
              <a:rPr lang="fr-FR" dirty="0"/>
              <a:t>West-Nile?</a:t>
            </a:r>
          </a:p>
          <a:p>
            <a:r>
              <a:rPr lang="fr-FR" dirty="0"/>
              <a:t>Virus respiratoire </a:t>
            </a:r>
            <a:r>
              <a:rPr lang="fr-FR" dirty="0" err="1"/>
              <a:t>syncytial</a:t>
            </a:r>
            <a:r>
              <a:rPr lang="fr-FR" dirty="0"/>
              <a:t>?</a:t>
            </a:r>
          </a:p>
          <a:p>
            <a:r>
              <a:rPr lang="fr-FR" dirty="0"/>
              <a:t>Virus de Lassa?</a:t>
            </a:r>
          </a:p>
          <a:p>
            <a:r>
              <a:rPr lang="fr-FR" dirty="0" err="1"/>
              <a:t>Nipah</a:t>
            </a:r>
            <a:r>
              <a:rPr lang="fr-FR" dirty="0"/>
              <a:t>?</a:t>
            </a:r>
          </a:p>
          <a:p>
            <a:r>
              <a:rPr lang="fr-FR" dirty="0" err="1"/>
              <a:t>Hendrah</a:t>
            </a:r>
            <a:r>
              <a:rPr lang="fr-FR" dirty="0"/>
              <a:t>?</a:t>
            </a:r>
          </a:p>
          <a:p>
            <a:r>
              <a:rPr lang="fr-FR" b="1" dirty="0">
                <a:solidFill>
                  <a:srgbClr val="FF0000"/>
                </a:solidFill>
              </a:rPr>
              <a:t>Coronavirus</a:t>
            </a:r>
            <a:r>
              <a:rPr lang="fr-FR" dirty="0"/>
              <a:t>?</a:t>
            </a:r>
          </a:p>
          <a:p>
            <a:r>
              <a:rPr lang="fr-FR" dirty="0"/>
              <a:t>Norovirus?</a:t>
            </a:r>
          </a:p>
          <a:p>
            <a:r>
              <a:rPr lang="fr-FR" dirty="0" err="1"/>
              <a:t>Enterovirus</a:t>
            </a:r>
            <a:r>
              <a:rPr lang="fr-FR" dirty="0"/>
              <a:t>?</a:t>
            </a:r>
          </a:p>
          <a:p>
            <a:r>
              <a:rPr lang="is-IS" dirty="0"/>
              <a:t>…</a:t>
            </a:r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551979" y="1560717"/>
            <a:ext cx="413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>
                <a:latin typeface="+mj-lt"/>
              </a:rPr>
              <a:t>Anticipation pandémies: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7702" y="1560716"/>
            <a:ext cx="2898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>
                <a:latin typeface="+mj-lt"/>
              </a:rPr>
              <a:t>Virus chroniques</a:t>
            </a:r>
          </a:p>
          <a:p>
            <a:r>
              <a:rPr lang="fr-FR" sz="3200" i="1" dirty="0">
                <a:latin typeface="+mj-lt"/>
              </a:rPr>
              <a:t>ou persistants</a:t>
            </a:r>
          </a:p>
        </p:txBody>
      </p:sp>
      <p:sp>
        <p:nvSpPr>
          <p:cNvPr id="10" name="Shape 1296"/>
          <p:cNvSpPr/>
          <p:nvPr/>
        </p:nvSpPr>
        <p:spPr>
          <a:xfrm>
            <a:off x="0" y="663771"/>
            <a:ext cx="12192000" cy="1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Shape 1294"/>
          <p:cNvSpPr/>
          <p:nvPr/>
        </p:nvSpPr>
        <p:spPr>
          <a:xfrm>
            <a:off x="324354" y="4057809"/>
            <a:ext cx="3285136" cy="170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ctr"/>
            <a:r>
              <a:rPr lang="fr-FR" dirty="0"/>
              <a:t>Les traitements ont été des </a:t>
            </a:r>
          </a:p>
          <a:p>
            <a:pPr algn="ctr"/>
            <a:r>
              <a:rPr lang="fr-FR" dirty="0"/>
              <a:t>succès considérables: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VIH/SIDA et Hépatite C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4749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62;p28"/>
          <p:cNvSpPr txBox="1"/>
          <p:nvPr/>
        </p:nvSpPr>
        <p:spPr>
          <a:xfrm>
            <a:off x="2540109" y="434885"/>
            <a:ext cx="7353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fr-FR" sz="2400" b="1">
                <a:latin typeface="+mj-lt"/>
              </a:rPr>
              <a:t>Comment un virus rentre-t-il dans une cellule?</a:t>
            </a:r>
            <a:endParaRPr lang="en-AU" sz="2400" b="1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82" y="1445450"/>
            <a:ext cx="7895968" cy="30796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48602" y="5277603"/>
            <a:ext cx="14902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latin typeface="+mj-lt"/>
              </a:rPr>
              <a:t>Recepteur</a:t>
            </a:r>
            <a:endParaRPr lang="fr-FR" sz="2400" b="1">
              <a:latin typeface="+mj-lt"/>
            </a:endParaRPr>
          </a:p>
          <a:p>
            <a:endParaRPr lang="fr-FR" sz="2400" b="1">
              <a:latin typeface="+mj-lt"/>
            </a:endParaRPr>
          </a:p>
          <a:p>
            <a:r>
              <a:rPr lang="fr-FR" sz="2400" b="1">
                <a:latin typeface="+mj-lt"/>
              </a:rPr>
              <a:t>ACE2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77467" y="4955060"/>
            <a:ext cx="28028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+mj-lt"/>
              </a:rPr>
              <a:t>Protéine virale </a:t>
            </a:r>
          </a:p>
          <a:p>
            <a:r>
              <a:rPr lang="fr-FR" sz="2400" b="1" dirty="0">
                <a:latin typeface="+mj-lt"/>
              </a:rPr>
              <a:t>se liant au récepteur</a:t>
            </a:r>
          </a:p>
          <a:p>
            <a:endParaRPr lang="fr-FR" sz="2400" b="1" dirty="0">
              <a:latin typeface="+mj-lt"/>
            </a:endParaRPr>
          </a:p>
          <a:p>
            <a:r>
              <a:rPr lang="fr-FR" sz="2400" b="1" dirty="0">
                <a:latin typeface="+mj-lt"/>
              </a:rPr>
              <a:t>S, Spike, spicule,</a:t>
            </a:r>
            <a:r>
              <a:rPr lang="is-IS" sz="2400" b="1" dirty="0">
                <a:latin typeface="+mj-lt"/>
              </a:rPr>
              <a:t>…</a:t>
            </a:r>
            <a:endParaRPr lang="fr-FR" sz="2400" b="1" dirty="0">
              <a:latin typeface="+mj-lt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7603524" y="3954163"/>
            <a:ext cx="88146" cy="11199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523323" y="3954163"/>
            <a:ext cx="570882" cy="1328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99;p2"/>
          <p:cNvSpPr txBox="1"/>
          <p:nvPr/>
        </p:nvSpPr>
        <p:spPr>
          <a:xfrm>
            <a:off x="9242340" y="112638"/>
            <a:ext cx="2088232" cy="30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400" b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L’entrée</a:t>
            </a:r>
            <a:endParaRPr sz="1400" b="1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82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"/>
          <p:cNvSpPr txBox="1"/>
          <p:nvPr/>
        </p:nvSpPr>
        <p:spPr>
          <a:xfrm>
            <a:off x="8519315" y="96888"/>
            <a:ext cx="249385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400" b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SARS-CoV-2 origin</a:t>
            </a:r>
            <a:endParaRPr sz="1400" b="1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8"/>
          <p:cNvSpPr txBox="1"/>
          <p:nvPr/>
        </p:nvSpPr>
        <p:spPr>
          <a:xfrm>
            <a:off x="1699180" y="455803"/>
            <a:ext cx="1020559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A" sz="20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 protéine S est un déterminant majeur du franchissement de la barrière d’espèce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4864" y="7152344"/>
            <a:ext cx="81915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err="1">
                <a:latin typeface="+mj-lt"/>
              </a:rPr>
              <a:t>Tracing</a:t>
            </a:r>
            <a:r>
              <a:rPr lang="fr-FR" sz="1000" b="1">
                <a:latin typeface="+mj-lt"/>
              </a:rPr>
              <a:t> the </a:t>
            </a:r>
            <a:r>
              <a:rPr lang="fr-FR" sz="1000" b="1" err="1">
                <a:latin typeface="+mj-lt"/>
              </a:rPr>
              <a:t>origins</a:t>
            </a:r>
            <a:r>
              <a:rPr lang="fr-FR" sz="1000" b="1">
                <a:latin typeface="+mj-lt"/>
              </a:rPr>
              <a:t> of SARS-COV-2 in coronavirus </a:t>
            </a:r>
            <a:r>
              <a:rPr lang="fr-FR" sz="1000" b="1" err="1">
                <a:latin typeface="+mj-lt"/>
              </a:rPr>
              <a:t>phylogenies</a:t>
            </a:r>
            <a:r>
              <a:rPr lang="fr-FR" sz="1000" b="1">
                <a:latin typeface="+mj-lt"/>
              </a:rPr>
              <a:t>,  </a:t>
            </a:r>
            <a:r>
              <a:rPr lang="fr-FR" sz="1000" b="1" err="1">
                <a:latin typeface="+mj-lt"/>
              </a:rPr>
              <a:t>Sallard</a:t>
            </a:r>
            <a:r>
              <a:rPr lang="fr-FR" sz="1000" b="1">
                <a:latin typeface="+mj-lt"/>
              </a:rPr>
              <a:t> et al  M/S 2020 36, 783-796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3419" t="2953" r="48148" b="3359"/>
          <a:stretch/>
        </p:blipFill>
        <p:spPr>
          <a:xfrm>
            <a:off x="2188309" y="1237436"/>
            <a:ext cx="4930205" cy="5372474"/>
          </a:xfrm>
          <a:prstGeom prst="rect">
            <a:avLst/>
          </a:prstGeom>
        </p:spPr>
      </p:pic>
      <p:sp>
        <p:nvSpPr>
          <p:cNvPr id="2" name="Flèche vers la droite 1"/>
          <p:cNvSpPr/>
          <p:nvPr/>
        </p:nvSpPr>
        <p:spPr>
          <a:xfrm>
            <a:off x="7379026" y="2292513"/>
            <a:ext cx="735948" cy="638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+mj-lt"/>
            </a:endParaRPr>
          </a:p>
        </p:txBody>
      </p:sp>
      <p:sp>
        <p:nvSpPr>
          <p:cNvPr id="11" name="Flèche vers la droite 10"/>
          <p:cNvSpPr/>
          <p:nvPr/>
        </p:nvSpPr>
        <p:spPr>
          <a:xfrm>
            <a:off x="7362093" y="4874194"/>
            <a:ext cx="735948" cy="638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262642" y="2337314"/>
            <a:ext cx="204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b="1">
                <a:latin typeface="+mj-lt"/>
              </a:rPr>
              <a:t>Reconnaissance du </a:t>
            </a:r>
          </a:p>
          <a:p>
            <a:pPr algn="ctr"/>
            <a:r>
              <a:rPr lang="fr-CA" b="1">
                <a:latin typeface="+mj-lt"/>
              </a:rPr>
              <a:t>récepteur ACE2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019543" y="4906760"/>
            <a:ext cx="273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b="1" dirty="0">
                <a:latin typeface="+mj-lt"/>
              </a:rPr>
              <a:t>Clivage par des protéases</a:t>
            </a:r>
          </a:p>
          <a:p>
            <a:pPr algn="ctr"/>
            <a:r>
              <a:rPr lang="fr-CA" b="1" dirty="0">
                <a:latin typeface="+mj-lt"/>
              </a:rPr>
              <a:t> cellulaires de la protéine 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91126" y="6611780"/>
            <a:ext cx="81915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err="1">
                <a:latin typeface="+mj-lt"/>
              </a:rPr>
              <a:t>Tracing</a:t>
            </a:r>
            <a:r>
              <a:rPr lang="fr-FR" sz="1000" b="1">
                <a:latin typeface="+mj-lt"/>
              </a:rPr>
              <a:t> the </a:t>
            </a:r>
            <a:r>
              <a:rPr lang="fr-FR" sz="1000" b="1" err="1">
                <a:latin typeface="+mj-lt"/>
              </a:rPr>
              <a:t>origins</a:t>
            </a:r>
            <a:r>
              <a:rPr lang="fr-FR" sz="1000" b="1">
                <a:latin typeface="+mj-lt"/>
              </a:rPr>
              <a:t> of SARS-COV-2 in coronavirus </a:t>
            </a:r>
            <a:r>
              <a:rPr lang="fr-FR" sz="1000" b="1" err="1">
                <a:latin typeface="+mj-lt"/>
              </a:rPr>
              <a:t>phylogenies</a:t>
            </a:r>
            <a:r>
              <a:rPr lang="fr-FR" sz="1000" b="1">
                <a:latin typeface="+mj-lt"/>
              </a:rPr>
              <a:t>,  </a:t>
            </a:r>
            <a:r>
              <a:rPr lang="fr-FR" sz="1000" b="1" err="1">
                <a:latin typeface="+mj-lt"/>
              </a:rPr>
              <a:t>Sallard</a:t>
            </a:r>
            <a:r>
              <a:rPr lang="fr-FR" sz="1000" b="1">
                <a:latin typeface="+mj-lt"/>
              </a:rPr>
              <a:t> et al  M/S 2020 36, 783-796</a:t>
            </a:r>
          </a:p>
        </p:txBody>
      </p:sp>
    </p:spTree>
    <p:extLst>
      <p:ext uri="{BB962C8B-B14F-4D97-AF65-F5344CB8AC3E}">
        <p14:creationId xmlns:p14="http://schemas.microsoft.com/office/powerpoint/2010/main" val="373403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"/>
          <p:cNvSpPr txBox="1"/>
          <p:nvPr/>
        </p:nvSpPr>
        <p:spPr>
          <a:xfrm>
            <a:off x="8519315" y="96888"/>
            <a:ext cx="249385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400" b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SARS-CoV-2 origin</a:t>
            </a:r>
            <a:endParaRPr sz="1400" b="1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8"/>
          <p:cNvSpPr txBox="1"/>
          <p:nvPr/>
        </p:nvSpPr>
        <p:spPr>
          <a:xfrm>
            <a:off x="3361232" y="17719"/>
            <a:ext cx="9144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A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Structure de la protéine S en complexe avec ACE2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8983" y="6304002"/>
            <a:ext cx="81915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>
                <a:latin typeface="+mj-lt"/>
              </a:rPr>
              <a:t>Structure of the SARS-CoV-2 </a:t>
            </a:r>
            <a:r>
              <a:rPr lang="fr-FR" sz="1000" b="1" err="1">
                <a:latin typeface="+mj-lt"/>
              </a:rPr>
              <a:t>spike</a:t>
            </a:r>
            <a:r>
              <a:rPr lang="fr-FR" sz="1000" b="1">
                <a:latin typeface="+mj-lt"/>
              </a:rPr>
              <a:t> </a:t>
            </a:r>
            <a:r>
              <a:rPr lang="fr-FR" sz="1000" b="1" err="1">
                <a:latin typeface="+mj-lt"/>
              </a:rPr>
              <a:t>receptor-binding</a:t>
            </a:r>
            <a:r>
              <a:rPr lang="fr-FR" sz="1000" b="1">
                <a:latin typeface="+mj-lt"/>
              </a:rPr>
              <a:t> </a:t>
            </a:r>
            <a:r>
              <a:rPr lang="fr-FR" sz="1000" b="1" err="1">
                <a:latin typeface="+mj-lt"/>
              </a:rPr>
              <a:t>domain</a:t>
            </a:r>
            <a:r>
              <a:rPr lang="fr-FR" sz="1000" b="1">
                <a:latin typeface="+mj-lt"/>
              </a:rPr>
              <a:t> </a:t>
            </a:r>
            <a:r>
              <a:rPr lang="fr-FR" sz="1000" b="1" err="1">
                <a:latin typeface="+mj-lt"/>
              </a:rPr>
              <a:t>bound</a:t>
            </a:r>
            <a:r>
              <a:rPr lang="fr-FR" sz="1000" b="1">
                <a:latin typeface="+mj-lt"/>
              </a:rPr>
              <a:t> to the ACE2 </a:t>
            </a:r>
            <a:r>
              <a:rPr lang="fr-FR" sz="1000" b="1" err="1">
                <a:latin typeface="+mj-lt"/>
              </a:rPr>
              <a:t>receptor</a:t>
            </a:r>
            <a:endParaRPr lang="fr-FR" sz="1000" b="1">
              <a:latin typeface="+mj-lt"/>
            </a:endParaRPr>
          </a:p>
          <a:p>
            <a:r>
              <a:rPr lang="fr-FR" sz="1000" b="1">
                <a:latin typeface="+mj-lt"/>
              </a:rPr>
              <a:t>Jun Lan et al., Nature. 2020 May;581(7807):215-220. </a:t>
            </a:r>
            <a:r>
              <a:rPr lang="fr-FR" sz="1000" b="1" err="1">
                <a:latin typeface="+mj-lt"/>
              </a:rPr>
              <a:t>doi</a:t>
            </a:r>
            <a:r>
              <a:rPr lang="fr-FR" sz="1000" b="1">
                <a:latin typeface="+mj-lt"/>
              </a:rPr>
              <a:t>: 10.1038/s41586-020-2180-5. </a:t>
            </a:r>
            <a:r>
              <a:rPr lang="fr-FR" sz="1000" b="1" err="1">
                <a:latin typeface="+mj-lt"/>
              </a:rPr>
              <a:t>Epub</a:t>
            </a:r>
            <a:r>
              <a:rPr lang="fr-FR" sz="1000" b="1">
                <a:latin typeface="+mj-lt"/>
              </a:rPr>
              <a:t> 2020 Mar 30.</a:t>
            </a:r>
          </a:p>
          <a:p>
            <a:endParaRPr lang="fr-FR" sz="1000" b="1"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48696"/>
          <a:stretch/>
        </p:blipFill>
        <p:spPr>
          <a:xfrm>
            <a:off x="3035229" y="1929334"/>
            <a:ext cx="6386378" cy="43137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578" t="-4224" r="-578" b="85697"/>
          <a:stretch/>
        </p:blipFill>
        <p:spPr>
          <a:xfrm>
            <a:off x="3032814" y="554020"/>
            <a:ext cx="6118026" cy="1459124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618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62;p28"/>
          <p:cNvSpPr txBox="1"/>
          <p:nvPr/>
        </p:nvSpPr>
        <p:spPr>
          <a:xfrm>
            <a:off x="987912" y="0"/>
            <a:ext cx="100749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Connaître</a:t>
            </a:r>
            <a:r>
              <a:rPr lang="en-AU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le virus pour savoir </a:t>
            </a:r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où</a:t>
            </a:r>
            <a:r>
              <a:rPr lang="en-AU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et comment </a:t>
            </a:r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l’attaquer</a:t>
            </a:r>
            <a:endParaRPr lang="en-AU" sz="3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874" y="1077178"/>
            <a:ext cx="8090047" cy="562537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639230" y="4572000"/>
            <a:ext cx="4017652" cy="228600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.ai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15" y="4864059"/>
            <a:ext cx="1960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Re-positionnement</a:t>
            </a:r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homologue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329921" y="6333225"/>
            <a:ext cx="16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</a:rPr>
              <a:t>Valle et al. 2020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3672">
            <a:off x="537376" y="863761"/>
            <a:ext cx="1350617" cy="1254443"/>
          </a:xfrm>
          <a:prstGeom prst="rect">
            <a:avLst/>
          </a:prstGeom>
        </p:spPr>
      </p:pic>
      <p:cxnSp>
        <p:nvCxnSpPr>
          <p:cNvPr id="10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0271" y="678963"/>
            <a:ext cx="244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Anticorps monoclonaux</a:t>
            </a:r>
          </a:p>
        </p:txBody>
      </p:sp>
      <p:sp>
        <p:nvSpPr>
          <p:cNvPr id="11" name="Flèche vers le bas 10"/>
          <p:cNvSpPr/>
          <p:nvPr/>
        </p:nvSpPr>
        <p:spPr>
          <a:xfrm rot="16977354">
            <a:off x="2411628" y="849126"/>
            <a:ext cx="375911" cy="12090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60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/>
          </p:nvPr>
        </p:nvSpPr>
        <p:spPr>
          <a:xfrm>
            <a:off x="184627" y="0"/>
            <a:ext cx="5999147" cy="564619"/>
          </a:xfrm>
        </p:spPr>
        <p:txBody>
          <a:bodyPr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LES VIRUS EMERGENTS:  UN DEFI GLOBAL</a:t>
            </a:r>
            <a:endParaRPr lang="en-US" sz="280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Sexually Transmitted Infections Update">
            <a:extLst>
              <a:ext uri="{FF2B5EF4-FFF2-40B4-BE49-F238E27FC236}">
                <a16:creationId xmlns:a16="http://schemas.microsoft.com/office/drawing/2014/main" id="{B4CB0B7A-3043-E640-85EE-3B12D54B6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b="6492"/>
          <a:stretch/>
        </p:blipFill>
        <p:spPr bwMode="auto">
          <a:xfrm>
            <a:off x="1060204" y="1691114"/>
            <a:ext cx="10247140" cy="51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80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CustomShape 62"/>
          <p:cNvSpPr/>
          <p:nvPr/>
        </p:nvSpPr>
        <p:spPr bwMode="auto">
          <a:xfrm rot="20962200">
            <a:off x="6951602" y="3055106"/>
            <a:ext cx="1352745" cy="1068873"/>
          </a:xfrm>
          <a:prstGeom prst="ellipse">
            <a:avLst/>
          </a:prstGeom>
          <a:gradFill rotWithShape="0">
            <a:gsLst>
              <a:gs pos="0">
                <a:srgbClr val="303240"/>
              </a:gs>
              <a:gs pos="100000">
                <a:srgbClr val="59738A"/>
              </a:gs>
            </a:gsLst>
            <a:path path="circle"/>
          </a:gradFill>
          <a:ln>
            <a:noFill/>
          </a:ln>
          <a:effectLst>
            <a:outerShdw dist="36147" dir="2700000">
              <a:srgbClr val="80808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/>
          <a:lstStyle/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</p:txBody>
      </p:sp>
      <p:sp>
        <p:nvSpPr>
          <p:cNvPr id="66" name="CustomShape 63"/>
          <p:cNvSpPr/>
          <p:nvPr/>
        </p:nvSpPr>
        <p:spPr bwMode="auto">
          <a:xfrm rot="281400">
            <a:off x="7706997" y="3180062"/>
            <a:ext cx="1665788" cy="994858"/>
          </a:xfrm>
          <a:prstGeom prst="ellipse">
            <a:avLst/>
          </a:prstGeom>
          <a:gradFill rotWithShape="0">
            <a:gsLst>
              <a:gs pos="0">
                <a:srgbClr val="A6BAA9"/>
              </a:gs>
              <a:gs pos="100000">
                <a:srgbClr val="DEE8DF"/>
              </a:gs>
            </a:gsLst>
            <a:path path="circle"/>
          </a:gradFill>
          <a:ln>
            <a:noFill/>
          </a:ln>
          <a:effectLst>
            <a:outerShdw dist="36147" dir="2700000">
              <a:srgbClr val="80808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/>
          <a:lstStyle/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 bwMode="auto">
          <a:xfrm>
            <a:off x="7379587" y="3550794"/>
            <a:ext cx="2176932" cy="2002777"/>
          </a:xfrm>
          <a:prstGeom prst="ellipse">
            <a:avLst/>
          </a:prstGeom>
          <a:gradFill rotWithShape="0">
            <a:gsLst>
              <a:gs pos="0">
                <a:srgbClr val="535C66"/>
              </a:gs>
              <a:gs pos="100000">
                <a:srgbClr val="C4C6CE"/>
              </a:gs>
            </a:gsLst>
            <a:path path="circle"/>
          </a:gradFill>
          <a:ln w="19080">
            <a:solidFill>
              <a:srgbClr val="676866"/>
            </a:solidFill>
            <a:round/>
          </a:ln>
          <a:effectLst>
            <a:outerShdw dist="36147" dir="2700000">
              <a:srgbClr val="808080">
                <a:alpha val="1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165" tIns="65743" rIns="120165" bIns="65743" anchor="ctr"/>
          <a:lstStyle/>
          <a:p>
            <a:pPr algn="ctr">
              <a:defRPr/>
            </a:pPr>
            <a:r>
              <a:rPr lang="en-AU" sz="2177" b="1" spc="-1" dirty="0">
                <a:latin typeface="Arial"/>
              </a:rPr>
              <a:t>ARN</a:t>
            </a:r>
          </a:p>
          <a:p>
            <a:pPr algn="ctr">
              <a:defRPr/>
            </a:pPr>
            <a:r>
              <a:rPr lang="en-AU" sz="2177" b="1" spc="-1" dirty="0" err="1">
                <a:latin typeface="Arial"/>
              </a:rPr>
              <a:t>Polymérase</a:t>
            </a: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</p:txBody>
      </p:sp>
      <p:sp>
        <p:nvSpPr>
          <p:cNvPr id="4" name="CustomShape 1"/>
          <p:cNvSpPr/>
          <p:nvPr/>
        </p:nvSpPr>
        <p:spPr bwMode="auto">
          <a:xfrm>
            <a:off x="1293317" y="1407661"/>
            <a:ext cx="1666424" cy="7494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r>
              <a:rPr lang="en-AU" sz="4000" b="1" spc="-1" dirty="0">
                <a:solidFill>
                  <a:srgbClr val="000000"/>
                </a:solidFill>
                <a:latin typeface="Arial"/>
                <a:ea typeface="DejaVu Sans"/>
              </a:rPr>
              <a:t>STOP</a:t>
            </a:r>
            <a:endParaRPr lang="en-AU" sz="4000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572" b="1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defRPr/>
            </a:pPr>
            <a:endParaRPr lang="en-AU" sz="1572" b="1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defRPr/>
            </a:pPr>
            <a:r>
              <a:rPr lang="en-AU" sz="1572" b="1" spc="-1" dirty="0">
                <a:solidFill>
                  <a:srgbClr val="000000"/>
                </a:solidFill>
                <a:latin typeface="Arial"/>
                <a:ea typeface="DejaVu Sans"/>
              </a:rPr>
              <a:t>			</a:t>
            </a:r>
            <a:r>
              <a:rPr lang="en-AU" sz="1572" spc="-1" dirty="0">
                <a:solidFill>
                  <a:srgbClr val="000000"/>
                </a:solidFill>
              </a:rPr>
              <a:t>	</a:t>
            </a:r>
            <a:endParaRPr lang="en-AU" sz="1572" spc="-1" dirty="0"/>
          </a:p>
          <a:p>
            <a:pPr marL="483712" indent="-482841">
              <a:buClr>
                <a:srgbClr val="000000"/>
              </a:buClr>
              <a:buFont typeface="StarSymbol"/>
              <a:buAutoNum type="romanLcParenR"/>
              <a:defRPr/>
            </a:pPr>
            <a:endParaRPr lang="en-AU" sz="1572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572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572" spc="-1" dirty="0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 bwMode="auto">
          <a:xfrm rot="20962200">
            <a:off x="594265" y="3082355"/>
            <a:ext cx="1352745" cy="1068873"/>
          </a:xfrm>
          <a:prstGeom prst="ellipse">
            <a:avLst/>
          </a:prstGeom>
          <a:gradFill rotWithShape="0">
            <a:gsLst>
              <a:gs pos="0">
                <a:srgbClr val="303240"/>
              </a:gs>
              <a:gs pos="100000">
                <a:srgbClr val="59738A"/>
              </a:gs>
            </a:gsLst>
            <a:path path="circle"/>
          </a:gradFill>
          <a:ln>
            <a:noFill/>
          </a:ln>
          <a:effectLst>
            <a:outerShdw dist="36147" dir="2700000">
              <a:srgbClr val="80808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/>
          <a:lstStyle/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 bwMode="auto">
          <a:xfrm rot="281400">
            <a:off x="1349660" y="3207311"/>
            <a:ext cx="1665788" cy="994858"/>
          </a:xfrm>
          <a:prstGeom prst="ellipse">
            <a:avLst/>
          </a:prstGeom>
          <a:gradFill rotWithShape="0">
            <a:gsLst>
              <a:gs pos="0">
                <a:srgbClr val="A6BAA9"/>
              </a:gs>
              <a:gs pos="100000">
                <a:srgbClr val="DEE8DF"/>
              </a:gs>
            </a:gsLst>
            <a:path path="circle"/>
          </a:gradFill>
          <a:ln>
            <a:noFill/>
          </a:ln>
          <a:effectLst>
            <a:outerShdw dist="36147" dir="2700000">
              <a:srgbClr val="80808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/>
          <a:lstStyle/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</p:txBody>
      </p:sp>
      <p:sp>
        <p:nvSpPr>
          <p:cNvPr id="7" name="CustomShape 4"/>
          <p:cNvSpPr/>
          <p:nvPr/>
        </p:nvSpPr>
        <p:spPr bwMode="auto">
          <a:xfrm>
            <a:off x="870735" y="3576519"/>
            <a:ext cx="2176932" cy="2002777"/>
          </a:xfrm>
          <a:prstGeom prst="ellipse">
            <a:avLst/>
          </a:prstGeom>
          <a:gradFill rotWithShape="0">
            <a:gsLst>
              <a:gs pos="0">
                <a:srgbClr val="535C66"/>
              </a:gs>
              <a:gs pos="100000">
                <a:srgbClr val="C4C6CE"/>
              </a:gs>
            </a:gsLst>
            <a:path path="circle"/>
          </a:gradFill>
          <a:ln w="19080">
            <a:solidFill>
              <a:srgbClr val="676866"/>
            </a:solidFill>
            <a:round/>
          </a:ln>
          <a:effectLst>
            <a:outerShdw dist="36147" dir="2700000">
              <a:srgbClr val="808080">
                <a:alpha val="1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165" tIns="65743" rIns="120165" bIns="65743" anchor="ctr"/>
          <a:lstStyle/>
          <a:p>
            <a:pPr algn="ctr">
              <a:defRPr/>
            </a:pPr>
            <a:r>
              <a:rPr lang="en-AU" sz="2177" b="1" spc="-1" dirty="0">
                <a:latin typeface="Arial"/>
              </a:rPr>
              <a:t>ARN</a:t>
            </a:r>
          </a:p>
          <a:p>
            <a:pPr algn="ctr">
              <a:defRPr/>
            </a:pPr>
            <a:r>
              <a:rPr lang="en-AU" sz="2177" b="1" spc="-1" dirty="0" err="1">
                <a:latin typeface="Arial"/>
              </a:rPr>
              <a:t>Polymérase</a:t>
            </a: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</p:txBody>
      </p:sp>
      <p:sp>
        <p:nvSpPr>
          <p:cNvPr id="8" name="CustomShape 5"/>
          <p:cNvSpPr/>
          <p:nvPr/>
        </p:nvSpPr>
        <p:spPr bwMode="auto">
          <a:xfrm>
            <a:off x="696581" y="4707217"/>
            <a:ext cx="3091243" cy="408392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9" name="Freeform 6"/>
          <p:cNvSpPr/>
          <p:nvPr/>
        </p:nvSpPr>
        <p:spPr bwMode="auto">
          <a:xfrm>
            <a:off x="696580" y="4734646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Freeform 7"/>
          <p:cNvSpPr/>
          <p:nvPr/>
        </p:nvSpPr>
        <p:spPr bwMode="auto">
          <a:xfrm>
            <a:off x="696580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" name="Freeform 8"/>
          <p:cNvSpPr/>
          <p:nvPr/>
        </p:nvSpPr>
        <p:spPr bwMode="auto">
          <a:xfrm>
            <a:off x="914274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" name="Freeform 9"/>
          <p:cNvSpPr/>
          <p:nvPr/>
        </p:nvSpPr>
        <p:spPr bwMode="auto">
          <a:xfrm>
            <a:off x="914274" y="473464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10"/>
          <p:cNvSpPr/>
          <p:nvPr/>
        </p:nvSpPr>
        <p:spPr bwMode="auto">
          <a:xfrm>
            <a:off x="696581" y="5115609"/>
            <a:ext cx="3047704" cy="0"/>
          </a:xfrm>
          <a:prstGeom prst="line">
            <a:avLst/>
          </a:prstGeom>
          <a:ln w="29160">
            <a:solidFill>
              <a:srgbClr val="51515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4" name="Freeform 11"/>
          <p:cNvSpPr/>
          <p:nvPr/>
        </p:nvSpPr>
        <p:spPr bwMode="auto">
          <a:xfrm>
            <a:off x="696580" y="4734646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" name="Freeform 12"/>
          <p:cNvSpPr/>
          <p:nvPr/>
        </p:nvSpPr>
        <p:spPr bwMode="auto">
          <a:xfrm>
            <a:off x="1131967" y="473464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" name="Freeform 13"/>
          <p:cNvSpPr/>
          <p:nvPr/>
        </p:nvSpPr>
        <p:spPr bwMode="auto">
          <a:xfrm>
            <a:off x="1131967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" name="Freeform 14"/>
          <p:cNvSpPr/>
          <p:nvPr/>
        </p:nvSpPr>
        <p:spPr bwMode="auto">
          <a:xfrm>
            <a:off x="1349660" y="473464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" name="Freeform 15"/>
          <p:cNvSpPr/>
          <p:nvPr/>
        </p:nvSpPr>
        <p:spPr bwMode="auto">
          <a:xfrm>
            <a:off x="1349660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" name="Freeform 16"/>
          <p:cNvSpPr/>
          <p:nvPr/>
        </p:nvSpPr>
        <p:spPr bwMode="auto">
          <a:xfrm>
            <a:off x="1567789" y="4734646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" name="Freeform 17"/>
          <p:cNvSpPr/>
          <p:nvPr/>
        </p:nvSpPr>
        <p:spPr bwMode="auto">
          <a:xfrm>
            <a:off x="1567789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1" name="Freeform 18"/>
          <p:cNvSpPr/>
          <p:nvPr/>
        </p:nvSpPr>
        <p:spPr bwMode="auto">
          <a:xfrm>
            <a:off x="1785482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2" name="Freeform 19"/>
          <p:cNvSpPr/>
          <p:nvPr/>
        </p:nvSpPr>
        <p:spPr bwMode="auto">
          <a:xfrm>
            <a:off x="1785482" y="473464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" name="Freeform 20"/>
          <p:cNvSpPr/>
          <p:nvPr/>
        </p:nvSpPr>
        <p:spPr bwMode="auto">
          <a:xfrm>
            <a:off x="2002739" y="486961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4" name="Freeform 21"/>
          <p:cNvSpPr/>
          <p:nvPr/>
        </p:nvSpPr>
        <p:spPr bwMode="auto">
          <a:xfrm>
            <a:off x="2002739" y="4733775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" name="Freeform 22"/>
          <p:cNvSpPr/>
          <p:nvPr/>
        </p:nvSpPr>
        <p:spPr bwMode="auto">
          <a:xfrm>
            <a:off x="2221303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" name="Freeform 23"/>
          <p:cNvSpPr/>
          <p:nvPr/>
        </p:nvSpPr>
        <p:spPr bwMode="auto">
          <a:xfrm>
            <a:off x="2437690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" name="Freeform 24"/>
          <p:cNvSpPr/>
          <p:nvPr/>
        </p:nvSpPr>
        <p:spPr bwMode="auto">
          <a:xfrm>
            <a:off x="2655819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" name="Freeform 25"/>
          <p:cNvSpPr/>
          <p:nvPr/>
        </p:nvSpPr>
        <p:spPr bwMode="auto">
          <a:xfrm>
            <a:off x="2873512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" name="Freeform 26"/>
          <p:cNvSpPr/>
          <p:nvPr/>
        </p:nvSpPr>
        <p:spPr bwMode="auto">
          <a:xfrm>
            <a:off x="3091205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" name="Freeform 27"/>
          <p:cNvSpPr/>
          <p:nvPr/>
        </p:nvSpPr>
        <p:spPr bwMode="auto">
          <a:xfrm>
            <a:off x="3309334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1" name="TextShape 28"/>
          <p:cNvSpPr>
            <a:spLocks/>
          </p:cNvSpPr>
          <p:nvPr/>
        </p:nvSpPr>
        <p:spPr bwMode="auto">
          <a:xfrm>
            <a:off x="609503" y="4664984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2" name="TextShape 29"/>
          <p:cNvSpPr>
            <a:spLocks/>
          </p:cNvSpPr>
          <p:nvPr/>
        </p:nvSpPr>
        <p:spPr bwMode="auto">
          <a:xfrm>
            <a:off x="618211" y="4874405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3" name="TextShape 30"/>
          <p:cNvSpPr>
            <a:spLocks/>
          </p:cNvSpPr>
          <p:nvPr/>
        </p:nvSpPr>
        <p:spPr bwMode="auto">
          <a:xfrm>
            <a:off x="1044890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4" name="TextShape 31"/>
          <p:cNvSpPr>
            <a:spLocks/>
          </p:cNvSpPr>
          <p:nvPr/>
        </p:nvSpPr>
        <p:spPr bwMode="auto">
          <a:xfrm>
            <a:off x="1928724" y="4878323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5" name="TextShape 32"/>
          <p:cNvSpPr>
            <a:spLocks/>
          </p:cNvSpPr>
          <p:nvPr/>
        </p:nvSpPr>
        <p:spPr bwMode="auto">
          <a:xfrm>
            <a:off x="1920016" y="4664984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6" name="TextShape 33"/>
          <p:cNvSpPr>
            <a:spLocks/>
          </p:cNvSpPr>
          <p:nvPr/>
        </p:nvSpPr>
        <p:spPr bwMode="auto">
          <a:xfrm>
            <a:off x="1284352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7" name="TextShape 34"/>
          <p:cNvSpPr>
            <a:spLocks/>
          </p:cNvSpPr>
          <p:nvPr/>
        </p:nvSpPr>
        <p:spPr bwMode="auto">
          <a:xfrm>
            <a:off x="1043583" y="4664984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8" name="TextShape 35"/>
          <p:cNvSpPr>
            <a:spLocks/>
          </p:cNvSpPr>
          <p:nvPr/>
        </p:nvSpPr>
        <p:spPr bwMode="auto">
          <a:xfrm>
            <a:off x="1275644" y="4664984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9" name="TextShape 36"/>
          <p:cNvSpPr>
            <a:spLocks/>
          </p:cNvSpPr>
          <p:nvPr/>
        </p:nvSpPr>
        <p:spPr bwMode="auto">
          <a:xfrm>
            <a:off x="2590511" y="4886160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40" name="TextShape 37"/>
          <p:cNvSpPr>
            <a:spLocks/>
          </p:cNvSpPr>
          <p:nvPr/>
        </p:nvSpPr>
        <p:spPr bwMode="auto">
          <a:xfrm>
            <a:off x="2803850" y="4886596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41" name="TextShape 38"/>
          <p:cNvSpPr>
            <a:spLocks/>
          </p:cNvSpPr>
          <p:nvPr/>
        </p:nvSpPr>
        <p:spPr bwMode="auto">
          <a:xfrm>
            <a:off x="840258" y="4665420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42" name="TextShape 39"/>
          <p:cNvSpPr>
            <a:spLocks/>
          </p:cNvSpPr>
          <p:nvPr/>
        </p:nvSpPr>
        <p:spPr bwMode="auto">
          <a:xfrm>
            <a:off x="1502045" y="4886160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43" name="TextShape 40"/>
          <p:cNvSpPr>
            <a:spLocks/>
          </p:cNvSpPr>
          <p:nvPr/>
        </p:nvSpPr>
        <p:spPr bwMode="auto">
          <a:xfrm>
            <a:off x="3243591" y="4884419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44" name="TextShape 41"/>
          <p:cNvSpPr>
            <a:spLocks/>
          </p:cNvSpPr>
          <p:nvPr/>
        </p:nvSpPr>
        <p:spPr bwMode="auto">
          <a:xfrm>
            <a:off x="840258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5" name="TextShape 42"/>
          <p:cNvSpPr>
            <a:spLocks/>
          </p:cNvSpPr>
          <p:nvPr/>
        </p:nvSpPr>
        <p:spPr bwMode="auto">
          <a:xfrm>
            <a:off x="1494644" y="4664984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6" name="TextShape 43"/>
          <p:cNvSpPr>
            <a:spLocks/>
          </p:cNvSpPr>
          <p:nvPr/>
        </p:nvSpPr>
        <p:spPr bwMode="auto">
          <a:xfrm>
            <a:off x="1719739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7" name="TextShape 44"/>
          <p:cNvSpPr>
            <a:spLocks/>
          </p:cNvSpPr>
          <p:nvPr/>
        </p:nvSpPr>
        <p:spPr bwMode="auto">
          <a:xfrm>
            <a:off x="3025898" y="4886596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8" name="TextShape 45"/>
          <p:cNvSpPr>
            <a:spLocks/>
          </p:cNvSpPr>
          <p:nvPr/>
        </p:nvSpPr>
        <p:spPr bwMode="auto">
          <a:xfrm>
            <a:off x="2155125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9" name="TextShape 46"/>
          <p:cNvSpPr>
            <a:spLocks/>
          </p:cNvSpPr>
          <p:nvPr/>
        </p:nvSpPr>
        <p:spPr bwMode="auto">
          <a:xfrm>
            <a:off x="2373689" y="4897045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50" name="TextShape 47"/>
          <p:cNvSpPr>
            <a:spLocks/>
          </p:cNvSpPr>
          <p:nvPr/>
        </p:nvSpPr>
        <p:spPr bwMode="auto">
          <a:xfrm>
            <a:off x="1719738" y="4672386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51" name="TextShape 48"/>
          <p:cNvSpPr>
            <a:spLocks/>
          </p:cNvSpPr>
          <p:nvPr/>
        </p:nvSpPr>
        <p:spPr bwMode="auto">
          <a:xfrm>
            <a:off x="488465" y="4392868"/>
            <a:ext cx="1880869" cy="302177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451" spc="-1" dirty="0">
                <a:latin typeface="Arial"/>
              </a:rPr>
              <a:t>ARN viral </a:t>
            </a:r>
            <a:r>
              <a:rPr lang="en-AU" sz="1451" spc="-1" dirty="0" err="1">
                <a:latin typeface="Arial"/>
              </a:rPr>
              <a:t>copié</a:t>
            </a:r>
            <a:endParaRPr lang="en-AU" sz="1451" spc="-1" dirty="0">
              <a:latin typeface="Arial"/>
            </a:endParaRPr>
          </a:p>
        </p:txBody>
      </p:sp>
      <p:sp>
        <p:nvSpPr>
          <p:cNvPr id="52" name="TextShape 49"/>
          <p:cNvSpPr>
            <a:spLocks/>
          </p:cNvSpPr>
          <p:nvPr/>
        </p:nvSpPr>
        <p:spPr bwMode="auto">
          <a:xfrm>
            <a:off x="2803850" y="5100371"/>
            <a:ext cx="1409346" cy="315655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451" spc="-1" dirty="0">
                <a:latin typeface="Arial"/>
              </a:rPr>
              <a:t>ARN viral</a:t>
            </a:r>
          </a:p>
        </p:txBody>
      </p:sp>
      <p:sp>
        <p:nvSpPr>
          <p:cNvPr id="53" name="Freeform 50"/>
          <p:cNvSpPr/>
          <p:nvPr/>
        </p:nvSpPr>
        <p:spPr bwMode="auto">
          <a:xfrm>
            <a:off x="3527027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4" name="TextShape 51"/>
          <p:cNvSpPr>
            <a:spLocks/>
          </p:cNvSpPr>
          <p:nvPr/>
        </p:nvSpPr>
        <p:spPr bwMode="auto">
          <a:xfrm>
            <a:off x="3461719" y="4886596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56" name="TextShape 53"/>
          <p:cNvSpPr>
            <a:spLocks/>
          </p:cNvSpPr>
          <p:nvPr/>
        </p:nvSpPr>
        <p:spPr bwMode="auto">
          <a:xfrm>
            <a:off x="435349" y="4601853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5'</a:t>
            </a:r>
          </a:p>
        </p:txBody>
      </p:sp>
      <p:sp>
        <p:nvSpPr>
          <p:cNvPr id="57" name="TextShape 54"/>
          <p:cNvSpPr>
            <a:spLocks/>
          </p:cNvSpPr>
          <p:nvPr/>
        </p:nvSpPr>
        <p:spPr bwMode="auto">
          <a:xfrm>
            <a:off x="435349" y="4929263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3'</a:t>
            </a:r>
          </a:p>
        </p:txBody>
      </p:sp>
      <p:grpSp>
        <p:nvGrpSpPr>
          <p:cNvPr id="58" name="Group 55"/>
          <p:cNvGrpSpPr/>
          <p:nvPr/>
        </p:nvGrpSpPr>
        <p:grpSpPr bwMode="auto">
          <a:xfrm>
            <a:off x="2162526" y="4674127"/>
            <a:ext cx="313043" cy="281260"/>
            <a:chOff x="1760400" y="3859560"/>
            <a:chExt cx="258840" cy="232560"/>
          </a:xfrm>
        </p:grpSpPr>
        <p:sp>
          <p:nvSpPr>
            <p:cNvPr id="59" name="Freeform 56"/>
            <p:cNvSpPr/>
            <p:nvPr/>
          </p:nvSpPr>
          <p:spPr bwMode="auto">
            <a:xfrm>
              <a:off x="1814040" y="3911760"/>
              <a:ext cx="141480" cy="180719"/>
            </a:xfrm>
            <a:custGeom>
              <a:avLst/>
              <a:gdLst/>
              <a:ahLst/>
              <a:cxnLst/>
              <a:rect l="0" t="0" r="r" b="b"/>
              <a:pathLst>
                <a:path w="393" h="502" extrusionOk="0">
                  <a:moveTo>
                    <a:pt x="193" y="501"/>
                  </a:moveTo>
                  <a:lnTo>
                    <a:pt x="0" y="250"/>
                  </a:lnTo>
                  <a:lnTo>
                    <a:pt x="3" y="0"/>
                  </a:lnTo>
                  <a:lnTo>
                    <a:pt x="392" y="2"/>
                  </a:lnTo>
                  <a:lnTo>
                    <a:pt x="390" y="252"/>
                  </a:lnTo>
                  <a:lnTo>
                    <a:pt x="193" y="501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TextShape 57"/>
            <p:cNvSpPr>
              <a:spLocks/>
            </p:cNvSpPr>
            <p:nvPr/>
          </p:nvSpPr>
          <p:spPr bwMode="auto">
            <a:xfrm rot="29399">
              <a:off x="1761120" y="386064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 dirty="0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 dirty="0">
                <a:latin typeface="Arial"/>
              </a:endParaRPr>
            </a:p>
          </p:txBody>
        </p:sp>
      </p:grpSp>
      <p:grpSp>
        <p:nvGrpSpPr>
          <p:cNvPr id="61" name="Group 58"/>
          <p:cNvGrpSpPr/>
          <p:nvPr/>
        </p:nvGrpSpPr>
        <p:grpSpPr bwMode="auto">
          <a:xfrm>
            <a:off x="2441173" y="4716796"/>
            <a:ext cx="178944" cy="221176"/>
            <a:chOff x="1990800" y="3894840"/>
            <a:chExt cx="147960" cy="182880"/>
          </a:xfrm>
        </p:grpSpPr>
        <p:sp>
          <p:nvSpPr>
            <p:cNvPr id="62" name="Freeform 59"/>
            <p:cNvSpPr/>
            <p:nvPr/>
          </p:nvSpPr>
          <p:spPr bwMode="auto">
            <a:xfrm>
              <a:off x="1990800" y="38948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" name="Line 60"/>
          <p:cNvSpPr/>
          <p:nvPr/>
        </p:nvSpPr>
        <p:spPr bwMode="auto">
          <a:xfrm>
            <a:off x="696581" y="4707217"/>
            <a:ext cx="1938775" cy="9578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4" name="TextShape 61"/>
          <p:cNvSpPr>
            <a:spLocks/>
          </p:cNvSpPr>
          <p:nvPr/>
        </p:nvSpPr>
        <p:spPr bwMode="auto">
          <a:xfrm>
            <a:off x="529594" y="2231641"/>
            <a:ext cx="3801390" cy="412121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814" b="1" spc="-1" dirty="0" err="1">
                <a:latin typeface="Arial"/>
              </a:rPr>
              <a:t>Terminaison</a:t>
            </a:r>
            <a:r>
              <a:rPr lang="en-AU" sz="1814" b="1" spc="-1" dirty="0">
                <a:latin typeface="Arial"/>
              </a:rPr>
              <a:t> de </a:t>
            </a:r>
            <a:r>
              <a:rPr lang="en-AU" sz="1814" b="1" spc="-1" dirty="0" err="1">
                <a:latin typeface="Arial"/>
              </a:rPr>
              <a:t>synthèse</a:t>
            </a:r>
            <a:r>
              <a:rPr lang="en-AU" sz="1814" b="1" spc="-1" dirty="0">
                <a:latin typeface="Arial"/>
              </a:rPr>
              <a:t> </a:t>
            </a:r>
            <a:r>
              <a:rPr lang="en-AU" sz="1814" b="1" spc="-1" dirty="0" err="1">
                <a:latin typeface="Arial"/>
              </a:rPr>
              <a:t>d’ARN</a:t>
            </a:r>
            <a:endParaRPr lang="en-AU" sz="1814" b="1" spc="-1" dirty="0">
              <a:latin typeface="Arial"/>
            </a:endParaRPr>
          </a:p>
        </p:txBody>
      </p:sp>
      <p:sp>
        <p:nvSpPr>
          <p:cNvPr id="68" name="CustomShape 65"/>
          <p:cNvSpPr/>
          <p:nvPr/>
        </p:nvSpPr>
        <p:spPr bwMode="auto">
          <a:xfrm>
            <a:off x="7053918" y="4679968"/>
            <a:ext cx="3091243" cy="408392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9" name="Freeform 66"/>
          <p:cNvSpPr/>
          <p:nvPr/>
        </p:nvSpPr>
        <p:spPr bwMode="auto">
          <a:xfrm>
            <a:off x="7053918" y="4707397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0" name="Freeform 67"/>
          <p:cNvSpPr/>
          <p:nvPr/>
        </p:nvSpPr>
        <p:spPr bwMode="auto">
          <a:xfrm>
            <a:off x="7053918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1" name="Freeform 68"/>
          <p:cNvSpPr/>
          <p:nvPr/>
        </p:nvSpPr>
        <p:spPr bwMode="auto">
          <a:xfrm>
            <a:off x="7271611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2" name="Freeform 69"/>
          <p:cNvSpPr/>
          <p:nvPr/>
        </p:nvSpPr>
        <p:spPr bwMode="auto">
          <a:xfrm>
            <a:off x="7271611" y="470739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3" name="Line 70"/>
          <p:cNvSpPr/>
          <p:nvPr/>
        </p:nvSpPr>
        <p:spPr bwMode="auto">
          <a:xfrm>
            <a:off x="7053918" y="5088360"/>
            <a:ext cx="3047704" cy="0"/>
          </a:xfrm>
          <a:prstGeom prst="line">
            <a:avLst/>
          </a:prstGeom>
          <a:ln w="29160">
            <a:solidFill>
              <a:srgbClr val="51515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74" name="Freeform 71"/>
          <p:cNvSpPr/>
          <p:nvPr/>
        </p:nvSpPr>
        <p:spPr bwMode="auto">
          <a:xfrm>
            <a:off x="7053918" y="4707397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5" name="Freeform 72"/>
          <p:cNvSpPr/>
          <p:nvPr/>
        </p:nvSpPr>
        <p:spPr bwMode="auto">
          <a:xfrm>
            <a:off x="7489304" y="470739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6" name="Freeform 73"/>
          <p:cNvSpPr/>
          <p:nvPr/>
        </p:nvSpPr>
        <p:spPr bwMode="auto">
          <a:xfrm>
            <a:off x="7489304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7" name="Freeform 74"/>
          <p:cNvSpPr/>
          <p:nvPr/>
        </p:nvSpPr>
        <p:spPr bwMode="auto">
          <a:xfrm>
            <a:off x="7706997" y="470739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8" name="Freeform 75"/>
          <p:cNvSpPr/>
          <p:nvPr/>
        </p:nvSpPr>
        <p:spPr bwMode="auto">
          <a:xfrm>
            <a:off x="7706997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9" name="Freeform 76"/>
          <p:cNvSpPr/>
          <p:nvPr/>
        </p:nvSpPr>
        <p:spPr bwMode="auto">
          <a:xfrm>
            <a:off x="7925126" y="4707397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0" name="Freeform 77"/>
          <p:cNvSpPr/>
          <p:nvPr/>
        </p:nvSpPr>
        <p:spPr bwMode="auto">
          <a:xfrm>
            <a:off x="7925126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1" name="Freeform 78"/>
          <p:cNvSpPr/>
          <p:nvPr/>
        </p:nvSpPr>
        <p:spPr bwMode="auto">
          <a:xfrm>
            <a:off x="8142819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2" name="Freeform 79"/>
          <p:cNvSpPr/>
          <p:nvPr/>
        </p:nvSpPr>
        <p:spPr bwMode="auto">
          <a:xfrm>
            <a:off x="8142819" y="470739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3" name="Freeform 80"/>
          <p:cNvSpPr/>
          <p:nvPr/>
        </p:nvSpPr>
        <p:spPr bwMode="auto">
          <a:xfrm>
            <a:off x="8360077" y="484236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4" name="Freeform 81"/>
          <p:cNvSpPr/>
          <p:nvPr/>
        </p:nvSpPr>
        <p:spPr bwMode="auto">
          <a:xfrm>
            <a:off x="8360077" y="4706526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" name="Freeform 82"/>
          <p:cNvSpPr/>
          <p:nvPr/>
        </p:nvSpPr>
        <p:spPr bwMode="auto">
          <a:xfrm>
            <a:off x="8578641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" name="Freeform 83"/>
          <p:cNvSpPr/>
          <p:nvPr/>
        </p:nvSpPr>
        <p:spPr bwMode="auto">
          <a:xfrm>
            <a:off x="8795028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" name="Freeform 84"/>
          <p:cNvSpPr/>
          <p:nvPr/>
        </p:nvSpPr>
        <p:spPr bwMode="auto">
          <a:xfrm>
            <a:off x="9013156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" name="Freeform 85"/>
          <p:cNvSpPr/>
          <p:nvPr/>
        </p:nvSpPr>
        <p:spPr bwMode="auto">
          <a:xfrm>
            <a:off x="9230849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" name="Freeform 86"/>
          <p:cNvSpPr/>
          <p:nvPr/>
        </p:nvSpPr>
        <p:spPr bwMode="auto">
          <a:xfrm>
            <a:off x="9448542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0" name="Freeform 87"/>
          <p:cNvSpPr/>
          <p:nvPr/>
        </p:nvSpPr>
        <p:spPr bwMode="auto">
          <a:xfrm>
            <a:off x="9666671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" name="TextShape 88"/>
          <p:cNvSpPr>
            <a:spLocks/>
          </p:cNvSpPr>
          <p:nvPr/>
        </p:nvSpPr>
        <p:spPr bwMode="auto">
          <a:xfrm>
            <a:off x="6966841" y="4637735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92" name="TextShape 89"/>
          <p:cNvSpPr>
            <a:spLocks/>
          </p:cNvSpPr>
          <p:nvPr/>
        </p:nvSpPr>
        <p:spPr bwMode="auto">
          <a:xfrm>
            <a:off x="6975548" y="4847156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93" name="TextShape 90"/>
          <p:cNvSpPr>
            <a:spLocks/>
          </p:cNvSpPr>
          <p:nvPr/>
        </p:nvSpPr>
        <p:spPr bwMode="auto">
          <a:xfrm>
            <a:off x="7402227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94" name="TextShape 91"/>
          <p:cNvSpPr>
            <a:spLocks/>
          </p:cNvSpPr>
          <p:nvPr/>
        </p:nvSpPr>
        <p:spPr bwMode="auto">
          <a:xfrm>
            <a:off x="8286061" y="4851074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95" name="TextShape 92"/>
          <p:cNvSpPr>
            <a:spLocks/>
          </p:cNvSpPr>
          <p:nvPr/>
        </p:nvSpPr>
        <p:spPr bwMode="auto">
          <a:xfrm>
            <a:off x="8277353" y="4637735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96" name="TextShape 93"/>
          <p:cNvSpPr>
            <a:spLocks/>
          </p:cNvSpPr>
          <p:nvPr/>
        </p:nvSpPr>
        <p:spPr bwMode="auto">
          <a:xfrm>
            <a:off x="7641689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97" name="TextShape 94"/>
          <p:cNvSpPr>
            <a:spLocks/>
          </p:cNvSpPr>
          <p:nvPr/>
        </p:nvSpPr>
        <p:spPr bwMode="auto">
          <a:xfrm>
            <a:off x="7400921" y="4637735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98" name="TextShape 95"/>
          <p:cNvSpPr>
            <a:spLocks/>
          </p:cNvSpPr>
          <p:nvPr/>
        </p:nvSpPr>
        <p:spPr bwMode="auto">
          <a:xfrm>
            <a:off x="7632981" y="4637735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99" name="TextShape 96"/>
          <p:cNvSpPr>
            <a:spLocks/>
          </p:cNvSpPr>
          <p:nvPr/>
        </p:nvSpPr>
        <p:spPr bwMode="auto">
          <a:xfrm>
            <a:off x="8947848" y="485891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100" name="TextShape 97"/>
          <p:cNvSpPr>
            <a:spLocks/>
          </p:cNvSpPr>
          <p:nvPr/>
        </p:nvSpPr>
        <p:spPr bwMode="auto">
          <a:xfrm>
            <a:off x="9161188" y="4859347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101" name="TextShape 98"/>
          <p:cNvSpPr>
            <a:spLocks/>
          </p:cNvSpPr>
          <p:nvPr/>
        </p:nvSpPr>
        <p:spPr bwMode="auto">
          <a:xfrm>
            <a:off x="7197595" y="4638170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102" name="TextShape 99"/>
          <p:cNvSpPr>
            <a:spLocks/>
          </p:cNvSpPr>
          <p:nvPr/>
        </p:nvSpPr>
        <p:spPr bwMode="auto">
          <a:xfrm>
            <a:off x="7859382" y="4858911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103" name="TextShape 100"/>
          <p:cNvSpPr>
            <a:spLocks/>
          </p:cNvSpPr>
          <p:nvPr/>
        </p:nvSpPr>
        <p:spPr bwMode="auto">
          <a:xfrm>
            <a:off x="9600928" y="4857170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104" name="TextShape 101"/>
          <p:cNvSpPr>
            <a:spLocks/>
          </p:cNvSpPr>
          <p:nvPr/>
        </p:nvSpPr>
        <p:spPr bwMode="auto">
          <a:xfrm>
            <a:off x="7197595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5" name="TextShape 102"/>
          <p:cNvSpPr>
            <a:spLocks/>
          </p:cNvSpPr>
          <p:nvPr/>
        </p:nvSpPr>
        <p:spPr bwMode="auto">
          <a:xfrm>
            <a:off x="7851981" y="4637735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6" name="TextShape 103"/>
          <p:cNvSpPr>
            <a:spLocks/>
          </p:cNvSpPr>
          <p:nvPr/>
        </p:nvSpPr>
        <p:spPr bwMode="auto">
          <a:xfrm>
            <a:off x="8077076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7" name="TextShape 104"/>
          <p:cNvSpPr>
            <a:spLocks/>
          </p:cNvSpPr>
          <p:nvPr/>
        </p:nvSpPr>
        <p:spPr bwMode="auto">
          <a:xfrm>
            <a:off x="9383235" y="4859347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8" name="TextShape 105"/>
          <p:cNvSpPr>
            <a:spLocks/>
          </p:cNvSpPr>
          <p:nvPr/>
        </p:nvSpPr>
        <p:spPr bwMode="auto">
          <a:xfrm>
            <a:off x="8512462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9" name="TextShape 106"/>
          <p:cNvSpPr>
            <a:spLocks/>
          </p:cNvSpPr>
          <p:nvPr/>
        </p:nvSpPr>
        <p:spPr bwMode="auto">
          <a:xfrm>
            <a:off x="8731026" y="4869796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110" name="TextShape 107"/>
          <p:cNvSpPr>
            <a:spLocks/>
          </p:cNvSpPr>
          <p:nvPr/>
        </p:nvSpPr>
        <p:spPr bwMode="auto">
          <a:xfrm>
            <a:off x="8077075" y="4645137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113" name="Freeform 110"/>
          <p:cNvSpPr/>
          <p:nvPr/>
        </p:nvSpPr>
        <p:spPr bwMode="auto">
          <a:xfrm>
            <a:off x="9884364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4" name="TextShape 111"/>
          <p:cNvSpPr>
            <a:spLocks/>
          </p:cNvSpPr>
          <p:nvPr/>
        </p:nvSpPr>
        <p:spPr bwMode="auto">
          <a:xfrm>
            <a:off x="9819057" y="4859347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15" name="Line 112"/>
          <p:cNvSpPr/>
          <p:nvPr/>
        </p:nvSpPr>
        <p:spPr bwMode="auto">
          <a:xfrm>
            <a:off x="9142030" y="4768351"/>
            <a:ext cx="818962" cy="0"/>
          </a:xfrm>
          <a:prstGeom prst="line">
            <a:avLst/>
          </a:prstGeom>
          <a:ln w="1008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16" name="TextShape 113"/>
          <p:cNvSpPr>
            <a:spLocks/>
          </p:cNvSpPr>
          <p:nvPr/>
        </p:nvSpPr>
        <p:spPr bwMode="auto">
          <a:xfrm>
            <a:off x="6792686" y="4574603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5'</a:t>
            </a:r>
          </a:p>
        </p:txBody>
      </p:sp>
      <p:sp>
        <p:nvSpPr>
          <p:cNvPr id="117" name="TextShape 114"/>
          <p:cNvSpPr>
            <a:spLocks/>
          </p:cNvSpPr>
          <p:nvPr/>
        </p:nvSpPr>
        <p:spPr bwMode="auto">
          <a:xfrm>
            <a:off x="6792686" y="4902015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3'</a:t>
            </a:r>
          </a:p>
        </p:txBody>
      </p:sp>
      <p:grpSp>
        <p:nvGrpSpPr>
          <p:cNvPr id="118" name="Group 115"/>
          <p:cNvGrpSpPr/>
          <p:nvPr/>
        </p:nvGrpSpPr>
        <p:grpSpPr bwMode="auto">
          <a:xfrm>
            <a:off x="8519863" y="4646878"/>
            <a:ext cx="313043" cy="281260"/>
            <a:chOff x="5172120" y="3842280"/>
            <a:chExt cx="258840" cy="232560"/>
          </a:xfrm>
        </p:grpSpPr>
        <p:sp>
          <p:nvSpPr>
            <p:cNvPr id="119" name="Freeform 116"/>
            <p:cNvSpPr/>
            <p:nvPr/>
          </p:nvSpPr>
          <p:spPr bwMode="auto">
            <a:xfrm>
              <a:off x="5225760" y="3894480"/>
              <a:ext cx="141480" cy="180719"/>
            </a:xfrm>
            <a:custGeom>
              <a:avLst/>
              <a:gdLst/>
              <a:ahLst/>
              <a:cxnLst/>
              <a:rect l="0" t="0" r="r" b="b"/>
              <a:pathLst>
                <a:path w="393" h="502" extrusionOk="0">
                  <a:moveTo>
                    <a:pt x="193" y="501"/>
                  </a:moveTo>
                  <a:lnTo>
                    <a:pt x="0" y="250"/>
                  </a:lnTo>
                  <a:lnTo>
                    <a:pt x="3" y="0"/>
                  </a:lnTo>
                  <a:lnTo>
                    <a:pt x="392" y="2"/>
                  </a:lnTo>
                  <a:lnTo>
                    <a:pt x="390" y="252"/>
                  </a:lnTo>
                  <a:lnTo>
                    <a:pt x="193" y="501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TextShape 117"/>
            <p:cNvSpPr>
              <a:spLocks/>
            </p:cNvSpPr>
            <p:nvPr/>
          </p:nvSpPr>
          <p:spPr bwMode="auto">
            <a:xfrm rot="29399">
              <a:off x="5172840" y="384336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</p:grpSp>
      <p:grpSp>
        <p:nvGrpSpPr>
          <p:cNvPr id="121" name="Group 118"/>
          <p:cNvGrpSpPr/>
          <p:nvPr/>
        </p:nvGrpSpPr>
        <p:grpSpPr bwMode="auto">
          <a:xfrm>
            <a:off x="8798511" y="4689546"/>
            <a:ext cx="178944" cy="221176"/>
            <a:chOff x="5402520" y="3877560"/>
            <a:chExt cx="147960" cy="182880"/>
          </a:xfrm>
        </p:grpSpPr>
        <p:sp>
          <p:nvSpPr>
            <p:cNvPr id="122" name="Freeform 119"/>
            <p:cNvSpPr/>
            <p:nvPr/>
          </p:nvSpPr>
          <p:spPr bwMode="auto">
            <a:xfrm>
              <a:off x="5402520" y="387756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3" name="Line 120"/>
          <p:cNvSpPr/>
          <p:nvPr/>
        </p:nvSpPr>
        <p:spPr bwMode="auto">
          <a:xfrm>
            <a:off x="7053918" y="4679968"/>
            <a:ext cx="1938775" cy="9578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124" name="Group 121"/>
          <p:cNvGrpSpPr/>
          <p:nvPr/>
        </p:nvGrpSpPr>
        <p:grpSpPr bwMode="auto">
          <a:xfrm>
            <a:off x="7489304" y="4703914"/>
            <a:ext cx="178944" cy="221176"/>
            <a:chOff x="4320000" y="3889440"/>
            <a:chExt cx="147960" cy="182880"/>
          </a:xfrm>
        </p:grpSpPr>
        <p:sp>
          <p:nvSpPr>
            <p:cNvPr id="125" name="Freeform 122"/>
            <p:cNvSpPr/>
            <p:nvPr/>
          </p:nvSpPr>
          <p:spPr bwMode="auto">
            <a:xfrm>
              <a:off x="4320000" y="38894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7" name="Group 124"/>
          <p:cNvGrpSpPr/>
          <p:nvPr/>
        </p:nvGrpSpPr>
        <p:grpSpPr bwMode="auto">
          <a:xfrm>
            <a:off x="6705609" y="5576864"/>
            <a:ext cx="3339413" cy="1128086"/>
            <a:chOff x="3672000" y="4611240"/>
            <a:chExt cx="2761200" cy="932760"/>
          </a:xfrm>
        </p:grpSpPr>
        <p:sp>
          <p:nvSpPr>
            <p:cNvPr id="128" name="Line 125"/>
            <p:cNvSpPr/>
            <p:nvPr/>
          </p:nvSpPr>
          <p:spPr bwMode="auto">
            <a:xfrm>
              <a:off x="4320000" y="4951800"/>
              <a:ext cx="0" cy="311760"/>
            </a:xfrm>
            <a:prstGeom prst="line">
              <a:avLst/>
            </a:prstGeom>
            <a:ln w="10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29" name="Freeform 126"/>
            <p:cNvSpPr/>
            <p:nvPr/>
          </p:nvSpPr>
          <p:spPr bwMode="auto">
            <a:xfrm>
              <a:off x="3888000" y="4721039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0"/>
                  </a:moveTo>
                  <a:lnTo>
                    <a:pt x="0" y="464"/>
                  </a:lnTo>
                  <a:lnTo>
                    <a:pt x="200" y="232"/>
                  </a:lnTo>
                  <a:lnTo>
                    <a:pt x="400" y="464"/>
                  </a:lnTo>
                  <a:lnTo>
                    <a:pt x="400" y="0"/>
                  </a:lnTo>
                  <a:lnTo>
                    <a:pt x="200" y="0"/>
                  </a:lnTo>
                  <a:lnTo>
                    <a:pt x="0" y="0"/>
                  </a:lnTo>
                </a:path>
              </a:pathLst>
            </a:custGeom>
            <a:solidFill>
              <a:srgbClr val="92DC8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127"/>
            <p:cNvSpPr/>
            <p:nvPr/>
          </p:nvSpPr>
          <p:spPr bwMode="auto">
            <a:xfrm>
              <a:off x="4068000" y="4721039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50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250"/>
                  </a:lnTo>
                  <a:lnTo>
                    <a:pt x="200" y="500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128"/>
            <p:cNvSpPr/>
            <p:nvPr/>
          </p:nvSpPr>
          <p:spPr bwMode="auto">
            <a:xfrm>
              <a:off x="3888000" y="4721039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0"/>
                  </a:moveTo>
                  <a:lnTo>
                    <a:pt x="0" y="464"/>
                  </a:lnTo>
                  <a:lnTo>
                    <a:pt x="200" y="232"/>
                  </a:lnTo>
                  <a:lnTo>
                    <a:pt x="400" y="464"/>
                  </a:lnTo>
                  <a:lnTo>
                    <a:pt x="400" y="0"/>
                  </a:lnTo>
                  <a:lnTo>
                    <a:pt x="200" y="0"/>
                  </a:lnTo>
                  <a:lnTo>
                    <a:pt x="0" y="0"/>
                  </a:lnTo>
                </a:path>
              </a:pathLst>
            </a:custGeom>
            <a:solidFill>
              <a:srgbClr val="92DC8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129"/>
            <p:cNvSpPr/>
            <p:nvPr/>
          </p:nvSpPr>
          <p:spPr bwMode="auto">
            <a:xfrm>
              <a:off x="4248000" y="4721039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50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250"/>
                  </a:lnTo>
                  <a:lnTo>
                    <a:pt x="200" y="50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130"/>
            <p:cNvSpPr/>
            <p:nvPr/>
          </p:nvSpPr>
          <p:spPr bwMode="auto">
            <a:xfrm>
              <a:off x="4428000" y="4721039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50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250"/>
                  </a:lnTo>
                  <a:lnTo>
                    <a:pt x="200" y="50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Freeform 131"/>
            <p:cNvSpPr/>
            <p:nvPr/>
          </p:nvSpPr>
          <p:spPr bwMode="auto">
            <a:xfrm>
              <a:off x="4608360" y="4721039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0"/>
                  </a:moveTo>
                  <a:lnTo>
                    <a:pt x="0" y="464"/>
                  </a:lnTo>
                  <a:lnTo>
                    <a:pt x="200" y="232"/>
                  </a:lnTo>
                  <a:lnTo>
                    <a:pt x="400" y="464"/>
                  </a:lnTo>
                  <a:lnTo>
                    <a:pt x="400" y="0"/>
                  </a:lnTo>
                  <a:lnTo>
                    <a:pt x="200" y="0"/>
                  </a:lnTo>
                  <a:lnTo>
                    <a:pt x="0" y="0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132"/>
            <p:cNvSpPr/>
            <p:nvPr/>
          </p:nvSpPr>
          <p:spPr bwMode="auto">
            <a:xfrm>
              <a:off x="4788360" y="4721039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50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250"/>
                  </a:lnTo>
                  <a:lnTo>
                    <a:pt x="200" y="500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133"/>
            <p:cNvSpPr/>
            <p:nvPr/>
          </p:nvSpPr>
          <p:spPr bwMode="auto">
            <a:xfrm>
              <a:off x="4968000" y="47203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0"/>
                  </a:moveTo>
                  <a:lnTo>
                    <a:pt x="0" y="464"/>
                  </a:lnTo>
                  <a:lnTo>
                    <a:pt x="200" y="232"/>
                  </a:lnTo>
                  <a:lnTo>
                    <a:pt x="400" y="464"/>
                  </a:lnTo>
                  <a:lnTo>
                    <a:pt x="400" y="0"/>
                  </a:lnTo>
                  <a:lnTo>
                    <a:pt x="200" y="0"/>
                  </a:lnTo>
                  <a:lnTo>
                    <a:pt x="0" y="0"/>
                  </a:lnTo>
                </a:path>
              </a:pathLst>
            </a:custGeom>
            <a:solidFill>
              <a:srgbClr val="92DC8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TextShape 134"/>
            <p:cNvSpPr>
              <a:spLocks/>
            </p:cNvSpPr>
            <p:nvPr/>
          </p:nvSpPr>
          <p:spPr bwMode="auto">
            <a:xfrm>
              <a:off x="3816000" y="466344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C</a:t>
              </a:r>
            </a:p>
          </p:txBody>
        </p:sp>
        <p:sp>
          <p:nvSpPr>
            <p:cNvPr id="138" name="TextShape 135"/>
            <p:cNvSpPr>
              <a:spLocks/>
            </p:cNvSpPr>
            <p:nvPr/>
          </p:nvSpPr>
          <p:spPr bwMode="auto">
            <a:xfrm>
              <a:off x="4899600" y="466344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C</a:t>
              </a:r>
            </a:p>
          </p:txBody>
        </p:sp>
        <p:sp>
          <p:nvSpPr>
            <p:cNvPr id="139" name="TextShape 136"/>
            <p:cNvSpPr>
              <a:spLocks/>
            </p:cNvSpPr>
            <p:nvPr/>
          </p:nvSpPr>
          <p:spPr bwMode="auto">
            <a:xfrm>
              <a:off x="4174920" y="466344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40" name="TextShape 137"/>
            <p:cNvSpPr>
              <a:spLocks/>
            </p:cNvSpPr>
            <p:nvPr/>
          </p:nvSpPr>
          <p:spPr bwMode="auto">
            <a:xfrm>
              <a:off x="4366800" y="466344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41" name="TextShape 138"/>
            <p:cNvSpPr>
              <a:spLocks/>
            </p:cNvSpPr>
            <p:nvPr/>
          </p:nvSpPr>
          <p:spPr bwMode="auto">
            <a:xfrm>
              <a:off x="4006800" y="466380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42" name="TextShape 139"/>
            <p:cNvSpPr>
              <a:spLocks/>
            </p:cNvSpPr>
            <p:nvPr/>
          </p:nvSpPr>
          <p:spPr bwMode="auto">
            <a:xfrm>
              <a:off x="4547880" y="466344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43" name="TextShape 140"/>
            <p:cNvSpPr>
              <a:spLocks/>
            </p:cNvSpPr>
            <p:nvPr/>
          </p:nvSpPr>
          <p:spPr bwMode="auto">
            <a:xfrm>
              <a:off x="4734000" y="466956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44" name="TextShape 141"/>
            <p:cNvSpPr>
              <a:spLocks/>
            </p:cNvSpPr>
            <p:nvPr/>
          </p:nvSpPr>
          <p:spPr bwMode="auto">
            <a:xfrm>
              <a:off x="3672000" y="4611240"/>
              <a:ext cx="275040" cy="23220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209" spc="-1">
                  <a:latin typeface="Arial"/>
                </a:rPr>
                <a:t>5'</a:t>
              </a:r>
            </a:p>
          </p:txBody>
        </p:sp>
        <p:grpSp>
          <p:nvGrpSpPr>
            <p:cNvPr id="145" name="Group 142"/>
            <p:cNvGrpSpPr/>
            <p:nvPr/>
          </p:nvGrpSpPr>
          <p:grpSpPr bwMode="auto">
            <a:xfrm>
              <a:off x="5100120" y="4671000"/>
              <a:ext cx="258840" cy="232560"/>
              <a:chOff x="5100120" y="4671000"/>
              <a:chExt cx="258840" cy="232560"/>
            </a:xfrm>
          </p:grpSpPr>
          <p:sp>
            <p:nvSpPr>
              <p:cNvPr id="146" name="Freeform 143"/>
              <p:cNvSpPr/>
              <p:nvPr/>
            </p:nvSpPr>
            <p:spPr bwMode="auto">
              <a:xfrm>
                <a:off x="5153760" y="4723200"/>
                <a:ext cx="141480" cy="180719"/>
              </a:xfrm>
              <a:custGeom>
                <a:avLst/>
                <a:gdLst/>
                <a:ahLst/>
                <a:cxnLst/>
                <a:rect l="0" t="0" r="r" b="b"/>
                <a:pathLst>
                  <a:path w="393" h="502" extrusionOk="0">
                    <a:moveTo>
                      <a:pt x="193" y="501"/>
                    </a:moveTo>
                    <a:lnTo>
                      <a:pt x="0" y="250"/>
                    </a:lnTo>
                    <a:lnTo>
                      <a:pt x="3" y="0"/>
                    </a:lnTo>
                    <a:lnTo>
                      <a:pt x="392" y="2"/>
                    </a:lnTo>
                    <a:lnTo>
                      <a:pt x="390" y="252"/>
                    </a:lnTo>
                    <a:lnTo>
                      <a:pt x="193" y="501"/>
                    </a:lnTo>
                  </a:path>
                </a:pathLst>
              </a:custGeom>
              <a:solidFill>
                <a:srgbClr val="0E416A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TextShape 144"/>
              <p:cNvSpPr>
                <a:spLocks/>
              </p:cNvSpPr>
              <p:nvPr/>
            </p:nvSpPr>
            <p:spPr bwMode="auto">
              <a:xfrm rot="29399">
                <a:off x="5100840" y="4672080"/>
                <a:ext cx="25704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solidFill>
                      <a:srgbClr val="FFFFFF"/>
                    </a:solidFill>
                    <a:latin typeface="Arial"/>
                  </a:rPr>
                  <a:t>A</a:t>
                </a:r>
                <a:endParaRPr lang="en-AU" sz="1088" spc="-1">
                  <a:latin typeface="Arial"/>
                </a:endParaRPr>
              </a:p>
            </p:txBody>
          </p:sp>
        </p:grpSp>
        <p:grpSp>
          <p:nvGrpSpPr>
            <p:cNvPr id="148" name="Group 145"/>
            <p:cNvGrpSpPr/>
            <p:nvPr/>
          </p:nvGrpSpPr>
          <p:grpSpPr bwMode="auto">
            <a:xfrm>
              <a:off x="5330520" y="4706280"/>
              <a:ext cx="147960" cy="182880"/>
              <a:chOff x="5330520" y="4706280"/>
              <a:chExt cx="147960" cy="182880"/>
            </a:xfrm>
          </p:grpSpPr>
          <p:sp>
            <p:nvSpPr>
              <p:cNvPr id="149" name="Freeform 146"/>
              <p:cNvSpPr/>
              <p:nvPr/>
            </p:nvSpPr>
            <p:spPr bwMode="auto">
              <a:xfrm>
                <a:off x="5330520" y="4706280"/>
                <a:ext cx="148320" cy="183240"/>
              </a:xfrm>
              <a:custGeom>
                <a:avLst/>
                <a:gdLst/>
                <a:ahLst/>
                <a:cxnLst/>
                <a:rect l="0" t="0" r="r" b="b"/>
                <a:pathLst>
                  <a:path w="412" h="509" extrusionOk="0">
                    <a:moveTo>
                      <a:pt x="189" y="508"/>
                    </a:moveTo>
                    <a:lnTo>
                      <a:pt x="0" y="250"/>
                    </a:lnTo>
                    <a:lnTo>
                      <a:pt x="11" y="0"/>
                    </a:lnTo>
                    <a:lnTo>
                      <a:pt x="411" y="18"/>
                    </a:lnTo>
                    <a:lnTo>
                      <a:pt x="400" y="267"/>
                    </a:lnTo>
                    <a:lnTo>
                      <a:pt x="189" y="508"/>
                    </a:lnTo>
                  </a:path>
                </a:pathLst>
              </a:custGeom>
              <a:solidFill>
                <a:srgbClr val="CE181E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0" name="Group 147"/>
            <p:cNvGrpSpPr/>
            <p:nvPr/>
          </p:nvGrpSpPr>
          <p:grpSpPr bwMode="auto">
            <a:xfrm>
              <a:off x="4248000" y="4718160"/>
              <a:ext cx="147960" cy="182880"/>
              <a:chOff x="4248000" y="4718160"/>
              <a:chExt cx="147960" cy="182880"/>
            </a:xfrm>
          </p:grpSpPr>
          <p:sp>
            <p:nvSpPr>
              <p:cNvPr id="151" name="Freeform 148"/>
              <p:cNvSpPr/>
              <p:nvPr/>
            </p:nvSpPr>
            <p:spPr bwMode="auto">
              <a:xfrm>
                <a:off x="4248000" y="4718160"/>
                <a:ext cx="148320" cy="183240"/>
              </a:xfrm>
              <a:custGeom>
                <a:avLst/>
                <a:gdLst/>
                <a:ahLst/>
                <a:cxnLst/>
                <a:rect l="0" t="0" r="r" b="b"/>
                <a:pathLst>
                  <a:path w="412" h="509" extrusionOk="0">
                    <a:moveTo>
                      <a:pt x="189" y="508"/>
                    </a:moveTo>
                    <a:lnTo>
                      <a:pt x="0" y="250"/>
                    </a:lnTo>
                    <a:lnTo>
                      <a:pt x="11" y="0"/>
                    </a:lnTo>
                    <a:lnTo>
                      <a:pt x="411" y="18"/>
                    </a:lnTo>
                    <a:lnTo>
                      <a:pt x="400" y="267"/>
                    </a:lnTo>
                    <a:lnTo>
                      <a:pt x="189" y="508"/>
                    </a:lnTo>
                  </a:path>
                </a:pathLst>
              </a:custGeom>
              <a:solidFill>
                <a:srgbClr val="CE181E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2" name="Group 149"/>
            <p:cNvGrpSpPr/>
            <p:nvPr/>
          </p:nvGrpSpPr>
          <p:grpSpPr bwMode="auto">
            <a:xfrm>
              <a:off x="5987880" y="4668840"/>
              <a:ext cx="263160" cy="218520"/>
              <a:chOff x="5987880" y="4668840"/>
              <a:chExt cx="263160" cy="218520"/>
            </a:xfrm>
          </p:grpSpPr>
          <p:sp>
            <p:nvSpPr>
              <p:cNvPr id="153" name="Freeform 150"/>
              <p:cNvSpPr/>
              <p:nvPr/>
            </p:nvSpPr>
            <p:spPr bwMode="auto">
              <a:xfrm>
                <a:off x="6059880" y="4720320"/>
                <a:ext cx="144360" cy="167400"/>
              </a:xfrm>
              <a:custGeom>
                <a:avLst/>
                <a:gdLst/>
                <a:ahLst/>
                <a:cxnLst/>
                <a:rect l="0" t="0" r="r" b="b"/>
                <a:pathLst>
                  <a:path w="401" h="465" extrusionOk="0">
                    <a:moveTo>
                      <a:pt x="0" y="0"/>
                    </a:moveTo>
                    <a:lnTo>
                      <a:pt x="0" y="464"/>
                    </a:lnTo>
                    <a:lnTo>
                      <a:pt x="200" y="232"/>
                    </a:lnTo>
                    <a:lnTo>
                      <a:pt x="400" y="464"/>
                    </a:lnTo>
                    <a:lnTo>
                      <a:pt x="400" y="0"/>
                    </a:lnTo>
                    <a:lnTo>
                      <a:pt x="20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EC2F8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TextShape 151"/>
              <p:cNvSpPr>
                <a:spLocks/>
              </p:cNvSpPr>
              <p:nvPr/>
            </p:nvSpPr>
            <p:spPr bwMode="auto">
              <a:xfrm>
                <a:off x="5987880" y="4668840"/>
                <a:ext cx="26316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latin typeface="Arial"/>
                  </a:rPr>
                  <a:t>U</a:t>
                </a:r>
              </a:p>
            </p:txBody>
          </p:sp>
        </p:grpSp>
        <p:grpSp>
          <p:nvGrpSpPr>
            <p:cNvPr id="155" name="Group 152"/>
            <p:cNvGrpSpPr/>
            <p:nvPr/>
          </p:nvGrpSpPr>
          <p:grpSpPr bwMode="auto">
            <a:xfrm>
              <a:off x="5445360" y="4668480"/>
              <a:ext cx="266400" cy="218520"/>
              <a:chOff x="5445360" y="4668480"/>
              <a:chExt cx="266400" cy="218520"/>
            </a:xfrm>
          </p:grpSpPr>
          <p:sp>
            <p:nvSpPr>
              <p:cNvPr id="156" name="Freeform 153"/>
              <p:cNvSpPr/>
              <p:nvPr/>
            </p:nvSpPr>
            <p:spPr bwMode="auto">
              <a:xfrm>
                <a:off x="5514480" y="4722840"/>
                <a:ext cx="146160" cy="159480"/>
              </a:xfrm>
              <a:custGeom>
                <a:avLst/>
                <a:gdLst/>
                <a:ahLst/>
                <a:cxnLst/>
                <a:rect l="0" t="0" r="r" b="b"/>
                <a:pathLst>
                  <a:path w="406" h="443" extrusionOk="0">
                    <a:moveTo>
                      <a:pt x="0" y="0"/>
                    </a:moveTo>
                    <a:lnTo>
                      <a:pt x="0" y="442"/>
                    </a:lnTo>
                    <a:lnTo>
                      <a:pt x="202" y="221"/>
                    </a:lnTo>
                    <a:lnTo>
                      <a:pt x="405" y="442"/>
                    </a:lnTo>
                    <a:lnTo>
                      <a:pt x="405" y="0"/>
                    </a:lnTo>
                    <a:lnTo>
                      <a:pt x="20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2DC88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TextShape 154"/>
              <p:cNvSpPr>
                <a:spLocks/>
              </p:cNvSpPr>
              <p:nvPr/>
            </p:nvSpPr>
            <p:spPr bwMode="auto">
              <a:xfrm>
                <a:off x="5445360" y="4668480"/>
                <a:ext cx="26640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latin typeface="Arial"/>
                  </a:rPr>
                  <a:t>C</a:t>
                </a:r>
              </a:p>
            </p:txBody>
          </p:sp>
        </p:grpSp>
        <p:grpSp>
          <p:nvGrpSpPr>
            <p:cNvPr id="158" name="Group 155"/>
            <p:cNvGrpSpPr/>
            <p:nvPr/>
          </p:nvGrpSpPr>
          <p:grpSpPr bwMode="auto">
            <a:xfrm>
              <a:off x="5625360" y="4668840"/>
              <a:ext cx="266400" cy="218520"/>
              <a:chOff x="5625360" y="4668840"/>
              <a:chExt cx="266400" cy="218520"/>
            </a:xfrm>
          </p:grpSpPr>
          <p:sp>
            <p:nvSpPr>
              <p:cNvPr id="159" name="Freeform 156"/>
              <p:cNvSpPr/>
              <p:nvPr/>
            </p:nvSpPr>
            <p:spPr bwMode="auto">
              <a:xfrm>
                <a:off x="5694480" y="4723200"/>
                <a:ext cx="146160" cy="159480"/>
              </a:xfrm>
              <a:custGeom>
                <a:avLst/>
                <a:gdLst/>
                <a:ahLst/>
                <a:cxnLst/>
                <a:rect l="0" t="0" r="r" b="b"/>
                <a:pathLst>
                  <a:path w="406" h="443" extrusionOk="0">
                    <a:moveTo>
                      <a:pt x="0" y="0"/>
                    </a:moveTo>
                    <a:lnTo>
                      <a:pt x="0" y="442"/>
                    </a:lnTo>
                    <a:lnTo>
                      <a:pt x="202" y="221"/>
                    </a:lnTo>
                    <a:lnTo>
                      <a:pt x="405" y="442"/>
                    </a:lnTo>
                    <a:lnTo>
                      <a:pt x="405" y="0"/>
                    </a:lnTo>
                    <a:lnTo>
                      <a:pt x="20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2DC88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TextShape 157"/>
              <p:cNvSpPr>
                <a:spLocks/>
              </p:cNvSpPr>
              <p:nvPr/>
            </p:nvSpPr>
            <p:spPr bwMode="auto">
              <a:xfrm>
                <a:off x="5625360" y="4668840"/>
                <a:ext cx="26640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latin typeface="Arial"/>
                  </a:rPr>
                  <a:t>C</a:t>
                </a:r>
              </a:p>
            </p:txBody>
          </p:sp>
        </p:grpSp>
        <p:grpSp>
          <p:nvGrpSpPr>
            <p:cNvPr id="161" name="Group 158"/>
            <p:cNvGrpSpPr/>
            <p:nvPr/>
          </p:nvGrpSpPr>
          <p:grpSpPr bwMode="auto">
            <a:xfrm>
              <a:off x="5814000" y="4668840"/>
              <a:ext cx="258840" cy="232560"/>
              <a:chOff x="5814000" y="4668840"/>
              <a:chExt cx="258840" cy="232560"/>
            </a:xfrm>
          </p:grpSpPr>
          <p:sp>
            <p:nvSpPr>
              <p:cNvPr id="162" name="Freeform 159"/>
              <p:cNvSpPr/>
              <p:nvPr/>
            </p:nvSpPr>
            <p:spPr bwMode="auto">
              <a:xfrm>
                <a:off x="5867640" y="4721039"/>
                <a:ext cx="141480" cy="180719"/>
              </a:xfrm>
              <a:custGeom>
                <a:avLst/>
                <a:gdLst/>
                <a:ahLst/>
                <a:cxnLst/>
                <a:rect l="0" t="0" r="r" b="b"/>
                <a:pathLst>
                  <a:path w="393" h="502" extrusionOk="0">
                    <a:moveTo>
                      <a:pt x="193" y="501"/>
                    </a:moveTo>
                    <a:lnTo>
                      <a:pt x="0" y="250"/>
                    </a:lnTo>
                    <a:lnTo>
                      <a:pt x="3" y="0"/>
                    </a:lnTo>
                    <a:lnTo>
                      <a:pt x="392" y="2"/>
                    </a:lnTo>
                    <a:lnTo>
                      <a:pt x="390" y="252"/>
                    </a:lnTo>
                    <a:lnTo>
                      <a:pt x="193" y="501"/>
                    </a:lnTo>
                  </a:path>
                </a:pathLst>
              </a:custGeom>
              <a:solidFill>
                <a:srgbClr val="0E416A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TextShape 160"/>
              <p:cNvSpPr>
                <a:spLocks/>
              </p:cNvSpPr>
              <p:nvPr/>
            </p:nvSpPr>
            <p:spPr bwMode="auto">
              <a:xfrm rot="29399">
                <a:off x="5814720" y="4669920"/>
                <a:ext cx="25704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solidFill>
                      <a:srgbClr val="FFFFFF"/>
                    </a:solidFill>
                    <a:latin typeface="Arial"/>
                  </a:rPr>
                  <a:t>A</a:t>
                </a:r>
                <a:endParaRPr lang="en-AU" sz="1088" spc="-1">
                  <a:latin typeface="Arial"/>
                </a:endParaRPr>
              </a:p>
            </p:txBody>
          </p:sp>
        </p:grpSp>
        <p:grpSp>
          <p:nvGrpSpPr>
            <p:cNvPr id="164" name="Group 161"/>
            <p:cNvGrpSpPr/>
            <p:nvPr/>
          </p:nvGrpSpPr>
          <p:grpSpPr bwMode="auto">
            <a:xfrm>
              <a:off x="6174360" y="4668480"/>
              <a:ext cx="258840" cy="232560"/>
              <a:chOff x="6174360" y="4668480"/>
              <a:chExt cx="258840" cy="232560"/>
            </a:xfrm>
          </p:grpSpPr>
          <p:sp>
            <p:nvSpPr>
              <p:cNvPr id="165" name="Freeform 162"/>
              <p:cNvSpPr/>
              <p:nvPr/>
            </p:nvSpPr>
            <p:spPr bwMode="auto">
              <a:xfrm>
                <a:off x="6228000" y="4720680"/>
                <a:ext cx="141480" cy="180719"/>
              </a:xfrm>
              <a:custGeom>
                <a:avLst/>
                <a:gdLst/>
                <a:ahLst/>
                <a:cxnLst/>
                <a:rect l="0" t="0" r="r" b="b"/>
                <a:pathLst>
                  <a:path w="393" h="502" extrusionOk="0">
                    <a:moveTo>
                      <a:pt x="193" y="501"/>
                    </a:moveTo>
                    <a:lnTo>
                      <a:pt x="0" y="250"/>
                    </a:lnTo>
                    <a:lnTo>
                      <a:pt x="3" y="0"/>
                    </a:lnTo>
                    <a:lnTo>
                      <a:pt x="392" y="2"/>
                    </a:lnTo>
                    <a:lnTo>
                      <a:pt x="390" y="252"/>
                    </a:lnTo>
                    <a:lnTo>
                      <a:pt x="193" y="501"/>
                    </a:lnTo>
                  </a:path>
                </a:pathLst>
              </a:custGeom>
              <a:solidFill>
                <a:srgbClr val="0E416A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TextShape 163"/>
              <p:cNvSpPr>
                <a:spLocks/>
              </p:cNvSpPr>
              <p:nvPr/>
            </p:nvSpPr>
            <p:spPr bwMode="auto">
              <a:xfrm rot="29399">
                <a:off x="6175080" y="4669560"/>
                <a:ext cx="25704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solidFill>
                      <a:srgbClr val="FFFFFF"/>
                    </a:solidFill>
                    <a:latin typeface="Arial"/>
                  </a:rPr>
                  <a:t>A</a:t>
                </a:r>
                <a:endParaRPr lang="en-AU" sz="1088" spc="-1">
                  <a:latin typeface="Arial"/>
                </a:endParaRPr>
              </a:p>
            </p:txBody>
          </p:sp>
        </p:grpSp>
        <p:sp>
          <p:nvSpPr>
            <p:cNvPr id="167" name="Line 164"/>
            <p:cNvSpPr/>
            <p:nvPr/>
          </p:nvSpPr>
          <p:spPr bwMode="auto">
            <a:xfrm>
              <a:off x="3888000" y="4698360"/>
              <a:ext cx="2475360" cy="1188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68" name="Freeform 165"/>
            <p:cNvSpPr/>
            <p:nvPr/>
          </p:nvSpPr>
          <p:spPr bwMode="auto">
            <a:xfrm>
              <a:off x="388080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166"/>
            <p:cNvSpPr/>
            <p:nvPr/>
          </p:nvSpPr>
          <p:spPr bwMode="auto">
            <a:xfrm>
              <a:off x="40608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167"/>
            <p:cNvSpPr/>
            <p:nvPr/>
          </p:nvSpPr>
          <p:spPr bwMode="auto">
            <a:xfrm>
              <a:off x="3880800" y="5514840"/>
              <a:ext cx="2520000" cy="0"/>
            </a:xfrm>
            <a:prstGeom prst="line">
              <a:avLst/>
            </a:prstGeom>
            <a:ln w="29160">
              <a:solidFill>
                <a:srgbClr val="51515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71" name="Freeform 168"/>
            <p:cNvSpPr/>
            <p:nvPr/>
          </p:nvSpPr>
          <p:spPr bwMode="auto">
            <a:xfrm>
              <a:off x="44208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92DC8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Freeform 169"/>
            <p:cNvSpPr/>
            <p:nvPr/>
          </p:nvSpPr>
          <p:spPr bwMode="auto">
            <a:xfrm>
              <a:off x="460116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Freeform 170"/>
            <p:cNvSpPr/>
            <p:nvPr/>
          </p:nvSpPr>
          <p:spPr bwMode="auto">
            <a:xfrm>
              <a:off x="478116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71"/>
            <p:cNvSpPr/>
            <p:nvPr/>
          </p:nvSpPr>
          <p:spPr bwMode="auto">
            <a:xfrm>
              <a:off x="4960800" y="531144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Freeform 172"/>
            <p:cNvSpPr/>
            <p:nvPr/>
          </p:nvSpPr>
          <p:spPr bwMode="auto">
            <a:xfrm>
              <a:off x="514152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Freeform 173"/>
            <p:cNvSpPr/>
            <p:nvPr/>
          </p:nvSpPr>
          <p:spPr bwMode="auto">
            <a:xfrm>
              <a:off x="550080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Freeform 174"/>
            <p:cNvSpPr/>
            <p:nvPr/>
          </p:nvSpPr>
          <p:spPr bwMode="auto">
            <a:xfrm>
              <a:off x="568080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175"/>
            <p:cNvSpPr/>
            <p:nvPr/>
          </p:nvSpPr>
          <p:spPr bwMode="auto">
            <a:xfrm>
              <a:off x="58608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176"/>
            <p:cNvSpPr/>
            <p:nvPr/>
          </p:nvSpPr>
          <p:spPr bwMode="auto">
            <a:xfrm>
              <a:off x="604116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TextShape 177"/>
            <p:cNvSpPr>
              <a:spLocks/>
            </p:cNvSpPr>
            <p:nvPr/>
          </p:nvSpPr>
          <p:spPr bwMode="auto">
            <a:xfrm>
              <a:off x="3816000" y="531540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1" name="TextShape 178"/>
            <p:cNvSpPr>
              <a:spLocks/>
            </p:cNvSpPr>
            <p:nvPr/>
          </p:nvSpPr>
          <p:spPr bwMode="auto">
            <a:xfrm>
              <a:off x="4899600" y="531864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2" name="TextShape 179"/>
            <p:cNvSpPr>
              <a:spLocks/>
            </p:cNvSpPr>
            <p:nvPr/>
          </p:nvSpPr>
          <p:spPr bwMode="auto">
            <a:xfrm>
              <a:off x="5446800" y="532512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3" name="TextShape 180"/>
            <p:cNvSpPr>
              <a:spLocks/>
            </p:cNvSpPr>
            <p:nvPr/>
          </p:nvSpPr>
          <p:spPr bwMode="auto">
            <a:xfrm>
              <a:off x="5623200" y="532548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4" name="TextShape 181"/>
            <p:cNvSpPr>
              <a:spLocks/>
            </p:cNvSpPr>
            <p:nvPr/>
          </p:nvSpPr>
          <p:spPr bwMode="auto">
            <a:xfrm>
              <a:off x="4546800" y="532512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5" name="TextShape 182"/>
            <p:cNvSpPr>
              <a:spLocks/>
            </p:cNvSpPr>
            <p:nvPr/>
          </p:nvSpPr>
          <p:spPr bwMode="auto">
            <a:xfrm>
              <a:off x="5986800" y="532368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6" name="TextShape 183"/>
            <p:cNvSpPr>
              <a:spLocks/>
            </p:cNvSpPr>
            <p:nvPr/>
          </p:nvSpPr>
          <p:spPr bwMode="auto">
            <a:xfrm>
              <a:off x="39996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87" name="TextShape 184"/>
            <p:cNvSpPr>
              <a:spLocks/>
            </p:cNvSpPr>
            <p:nvPr/>
          </p:nvSpPr>
          <p:spPr bwMode="auto">
            <a:xfrm>
              <a:off x="47268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88" name="TextShape 185"/>
            <p:cNvSpPr>
              <a:spLocks/>
            </p:cNvSpPr>
            <p:nvPr/>
          </p:nvSpPr>
          <p:spPr bwMode="auto">
            <a:xfrm>
              <a:off x="5806800" y="532548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89" name="TextShape 186"/>
            <p:cNvSpPr>
              <a:spLocks/>
            </p:cNvSpPr>
            <p:nvPr/>
          </p:nvSpPr>
          <p:spPr bwMode="auto">
            <a:xfrm>
              <a:off x="50868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90" name="Freeform 187"/>
            <p:cNvSpPr/>
            <p:nvPr/>
          </p:nvSpPr>
          <p:spPr bwMode="auto">
            <a:xfrm>
              <a:off x="622116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TextShape 188"/>
            <p:cNvSpPr>
              <a:spLocks/>
            </p:cNvSpPr>
            <p:nvPr/>
          </p:nvSpPr>
          <p:spPr bwMode="auto">
            <a:xfrm>
              <a:off x="6167160" y="532548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92" name="Freeform 189"/>
            <p:cNvSpPr/>
            <p:nvPr/>
          </p:nvSpPr>
          <p:spPr bwMode="auto">
            <a:xfrm>
              <a:off x="42372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TextShape 190"/>
            <p:cNvSpPr>
              <a:spLocks/>
            </p:cNvSpPr>
            <p:nvPr/>
          </p:nvSpPr>
          <p:spPr bwMode="auto">
            <a:xfrm>
              <a:off x="41760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94" name="Freeform 191"/>
            <p:cNvSpPr/>
            <p:nvPr/>
          </p:nvSpPr>
          <p:spPr bwMode="auto">
            <a:xfrm>
              <a:off x="53172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TextShape 192"/>
            <p:cNvSpPr>
              <a:spLocks/>
            </p:cNvSpPr>
            <p:nvPr/>
          </p:nvSpPr>
          <p:spPr bwMode="auto">
            <a:xfrm>
              <a:off x="52560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96" name="Line 193"/>
            <p:cNvSpPr/>
            <p:nvPr/>
          </p:nvSpPr>
          <p:spPr bwMode="auto">
            <a:xfrm>
              <a:off x="5400000" y="4951800"/>
              <a:ext cx="0" cy="311760"/>
            </a:xfrm>
            <a:prstGeom prst="line">
              <a:avLst/>
            </a:prstGeom>
            <a:ln w="10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325" name="Freeform 322"/>
          <p:cNvSpPr/>
          <p:nvPr/>
        </p:nvSpPr>
        <p:spPr bwMode="auto">
          <a:xfrm>
            <a:off x="888586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26" name="Freeform 323"/>
          <p:cNvSpPr/>
          <p:nvPr/>
        </p:nvSpPr>
        <p:spPr bwMode="auto">
          <a:xfrm>
            <a:off x="1106279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27" name="Freeform 324"/>
          <p:cNvSpPr/>
          <p:nvPr/>
        </p:nvSpPr>
        <p:spPr bwMode="auto">
          <a:xfrm>
            <a:off x="888586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28" name="Freeform 325"/>
          <p:cNvSpPr/>
          <p:nvPr/>
        </p:nvSpPr>
        <p:spPr bwMode="auto">
          <a:xfrm>
            <a:off x="1323972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29" name="Freeform 326"/>
          <p:cNvSpPr/>
          <p:nvPr/>
        </p:nvSpPr>
        <p:spPr bwMode="auto">
          <a:xfrm>
            <a:off x="1541665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0" name="Freeform 327"/>
          <p:cNvSpPr/>
          <p:nvPr/>
        </p:nvSpPr>
        <p:spPr bwMode="auto">
          <a:xfrm>
            <a:off x="1759794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1" name="Freeform 328"/>
          <p:cNvSpPr/>
          <p:nvPr/>
        </p:nvSpPr>
        <p:spPr bwMode="auto">
          <a:xfrm>
            <a:off x="1977487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2" name="Freeform 329"/>
          <p:cNvSpPr/>
          <p:nvPr/>
        </p:nvSpPr>
        <p:spPr bwMode="auto">
          <a:xfrm>
            <a:off x="2194745" y="5992042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3" name="TextShape 330"/>
          <p:cNvSpPr>
            <a:spLocks/>
          </p:cNvSpPr>
          <p:nvPr/>
        </p:nvSpPr>
        <p:spPr bwMode="auto">
          <a:xfrm>
            <a:off x="801509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34" name="TextShape 331"/>
          <p:cNvSpPr>
            <a:spLocks/>
          </p:cNvSpPr>
          <p:nvPr/>
        </p:nvSpPr>
        <p:spPr bwMode="auto">
          <a:xfrm>
            <a:off x="2112022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35" name="TextShape 332"/>
          <p:cNvSpPr>
            <a:spLocks/>
          </p:cNvSpPr>
          <p:nvPr/>
        </p:nvSpPr>
        <p:spPr bwMode="auto">
          <a:xfrm>
            <a:off x="1235589" y="592325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36" name="TextShape 333"/>
          <p:cNvSpPr>
            <a:spLocks/>
          </p:cNvSpPr>
          <p:nvPr/>
        </p:nvSpPr>
        <p:spPr bwMode="auto">
          <a:xfrm>
            <a:off x="1467650" y="592325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37" name="TextShape 334"/>
          <p:cNvSpPr>
            <a:spLocks/>
          </p:cNvSpPr>
          <p:nvPr/>
        </p:nvSpPr>
        <p:spPr bwMode="auto">
          <a:xfrm>
            <a:off x="1032263" y="5923686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338" name="TextShape 335"/>
          <p:cNvSpPr>
            <a:spLocks/>
          </p:cNvSpPr>
          <p:nvPr/>
        </p:nvSpPr>
        <p:spPr bwMode="auto">
          <a:xfrm>
            <a:off x="1686649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339" name="TextShape 336"/>
          <p:cNvSpPr>
            <a:spLocks/>
          </p:cNvSpPr>
          <p:nvPr/>
        </p:nvSpPr>
        <p:spPr bwMode="auto">
          <a:xfrm>
            <a:off x="1911744" y="5930652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340" name="TextShape 337"/>
          <p:cNvSpPr>
            <a:spLocks/>
          </p:cNvSpPr>
          <p:nvPr/>
        </p:nvSpPr>
        <p:spPr bwMode="auto">
          <a:xfrm>
            <a:off x="627354" y="5860120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5'</a:t>
            </a:r>
          </a:p>
        </p:txBody>
      </p:sp>
      <p:grpSp>
        <p:nvGrpSpPr>
          <p:cNvPr id="341" name="Group 338"/>
          <p:cNvGrpSpPr/>
          <p:nvPr/>
        </p:nvGrpSpPr>
        <p:grpSpPr bwMode="auto">
          <a:xfrm>
            <a:off x="2354532" y="5932394"/>
            <a:ext cx="313043" cy="281260"/>
            <a:chOff x="1919160" y="4899960"/>
            <a:chExt cx="258840" cy="232560"/>
          </a:xfrm>
        </p:grpSpPr>
        <p:sp>
          <p:nvSpPr>
            <p:cNvPr id="342" name="Freeform 339"/>
            <p:cNvSpPr/>
            <p:nvPr/>
          </p:nvSpPr>
          <p:spPr bwMode="auto">
            <a:xfrm>
              <a:off x="1972800" y="4952160"/>
              <a:ext cx="141480" cy="180719"/>
            </a:xfrm>
            <a:custGeom>
              <a:avLst/>
              <a:gdLst/>
              <a:ahLst/>
              <a:cxnLst/>
              <a:rect l="0" t="0" r="r" b="b"/>
              <a:pathLst>
                <a:path w="393" h="502" extrusionOk="0">
                  <a:moveTo>
                    <a:pt x="193" y="501"/>
                  </a:moveTo>
                  <a:lnTo>
                    <a:pt x="0" y="250"/>
                  </a:lnTo>
                  <a:lnTo>
                    <a:pt x="3" y="0"/>
                  </a:lnTo>
                  <a:lnTo>
                    <a:pt x="392" y="2"/>
                  </a:lnTo>
                  <a:lnTo>
                    <a:pt x="390" y="252"/>
                  </a:lnTo>
                  <a:lnTo>
                    <a:pt x="193" y="501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TextShape 340"/>
            <p:cNvSpPr>
              <a:spLocks/>
            </p:cNvSpPr>
            <p:nvPr/>
          </p:nvSpPr>
          <p:spPr bwMode="auto">
            <a:xfrm rot="29399">
              <a:off x="1919880" y="4901039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</p:grpSp>
      <p:grpSp>
        <p:nvGrpSpPr>
          <p:cNvPr id="344" name="Group 341"/>
          <p:cNvGrpSpPr/>
          <p:nvPr/>
        </p:nvGrpSpPr>
        <p:grpSpPr bwMode="auto">
          <a:xfrm>
            <a:off x="2633179" y="5975062"/>
            <a:ext cx="178944" cy="221176"/>
            <a:chOff x="2149560" y="4935240"/>
            <a:chExt cx="147960" cy="182880"/>
          </a:xfrm>
        </p:grpSpPr>
        <p:sp>
          <p:nvSpPr>
            <p:cNvPr id="345" name="Freeform 342"/>
            <p:cNvSpPr/>
            <p:nvPr/>
          </p:nvSpPr>
          <p:spPr bwMode="auto">
            <a:xfrm>
              <a:off x="2149560" y="49352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46" name="Line 343"/>
          <p:cNvSpPr/>
          <p:nvPr/>
        </p:nvSpPr>
        <p:spPr bwMode="auto">
          <a:xfrm>
            <a:off x="888586" y="5965484"/>
            <a:ext cx="1938775" cy="9578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8" name="Freeform 345"/>
          <p:cNvSpPr/>
          <p:nvPr/>
        </p:nvSpPr>
        <p:spPr bwMode="auto">
          <a:xfrm>
            <a:off x="888586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Freeform 346"/>
          <p:cNvSpPr/>
          <p:nvPr/>
        </p:nvSpPr>
        <p:spPr bwMode="auto">
          <a:xfrm>
            <a:off x="1106279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0" name="Freeform 347"/>
          <p:cNvSpPr/>
          <p:nvPr/>
        </p:nvSpPr>
        <p:spPr bwMode="auto">
          <a:xfrm>
            <a:off x="888586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1" name="Freeform 348"/>
          <p:cNvSpPr/>
          <p:nvPr/>
        </p:nvSpPr>
        <p:spPr bwMode="auto">
          <a:xfrm>
            <a:off x="1323972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2" name="Freeform 349"/>
          <p:cNvSpPr/>
          <p:nvPr/>
        </p:nvSpPr>
        <p:spPr bwMode="auto">
          <a:xfrm>
            <a:off x="1541665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3" name="Freeform 350"/>
          <p:cNvSpPr/>
          <p:nvPr/>
        </p:nvSpPr>
        <p:spPr bwMode="auto">
          <a:xfrm>
            <a:off x="1759794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4" name="Freeform 351"/>
          <p:cNvSpPr/>
          <p:nvPr/>
        </p:nvSpPr>
        <p:spPr bwMode="auto">
          <a:xfrm>
            <a:off x="1977487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5" name="Freeform 352"/>
          <p:cNvSpPr/>
          <p:nvPr/>
        </p:nvSpPr>
        <p:spPr bwMode="auto">
          <a:xfrm>
            <a:off x="2194745" y="5992042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6" name="TextShape 353"/>
          <p:cNvSpPr>
            <a:spLocks/>
          </p:cNvSpPr>
          <p:nvPr/>
        </p:nvSpPr>
        <p:spPr bwMode="auto">
          <a:xfrm>
            <a:off x="801509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57" name="TextShape 354"/>
          <p:cNvSpPr>
            <a:spLocks/>
          </p:cNvSpPr>
          <p:nvPr/>
        </p:nvSpPr>
        <p:spPr bwMode="auto">
          <a:xfrm>
            <a:off x="2112022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58" name="TextShape 355"/>
          <p:cNvSpPr>
            <a:spLocks/>
          </p:cNvSpPr>
          <p:nvPr/>
        </p:nvSpPr>
        <p:spPr bwMode="auto">
          <a:xfrm>
            <a:off x="1235589" y="592325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59" name="TextShape 356"/>
          <p:cNvSpPr>
            <a:spLocks/>
          </p:cNvSpPr>
          <p:nvPr/>
        </p:nvSpPr>
        <p:spPr bwMode="auto">
          <a:xfrm>
            <a:off x="1467650" y="592325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60" name="TextShape 357"/>
          <p:cNvSpPr>
            <a:spLocks/>
          </p:cNvSpPr>
          <p:nvPr/>
        </p:nvSpPr>
        <p:spPr bwMode="auto">
          <a:xfrm>
            <a:off x="1032263" y="5923686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361" name="TextShape 358"/>
          <p:cNvSpPr>
            <a:spLocks/>
          </p:cNvSpPr>
          <p:nvPr/>
        </p:nvSpPr>
        <p:spPr bwMode="auto">
          <a:xfrm>
            <a:off x="1686649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362" name="TextShape 359"/>
          <p:cNvSpPr>
            <a:spLocks/>
          </p:cNvSpPr>
          <p:nvPr/>
        </p:nvSpPr>
        <p:spPr bwMode="auto">
          <a:xfrm>
            <a:off x="1911744" y="5930652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363" name="TextShape 360"/>
          <p:cNvSpPr>
            <a:spLocks/>
          </p:cNvSpPr>
          <p:nvPr/>
        </p:nvSpPr>
        <p:spPr bwMode="auto">
          <a:xfrm>
            <a:off x="627354" y="5860120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5'</a:t>
            </a:r>
          </a:p>
        </p:txBody>
      </p:sp>
      <p:grpSp>
        <p:nvGrpSpPr>
          <p:cNvPr id="364" name="Group 361"/>
          <p:cNvGrpSpPr/>
          <p:nvPr/>
        </p:nvGrpSpPr>
        <p:grpSpPr bwMode="auto">
          <a:xfrm>
            <a:off x="2354532" y="5932394"/>
            <a:ext cx="313043" cy="281260"/>
            <a:chOff x="1919160" y="4899960"/>
            <a:chExt cx="258840" cy="232560"/>
          </a:xfrm>
        </p:grpSpPr>
        <p:sp>
          <p:nvSpPr>
            <p:cNvPr id="365" name="Freeform 362"/>
            <p:cNvSpPr/>
            <p:nvPr/>
          </p:nvSpPr>
          <p:spPr bwMode="auto">
            <a:xfrm>
              <a:off x="1972800" y="4952160"/>
              <a:ext cx="141480" cy="180719"/>
            </a:xfrm>
            <a:custGeom>
              <a:avLst/>
              <a:gdLst/>
              <a:ahLst/>
              <a:cxnLst/>
              <a:rect l="0" t="0" r="r" b="b"/>
              <a:pathLst>
                <a:path w="393" h="502" extrusionOk="0">
                  <a:moveTo>
                    <a:pt x="193" y="501"/>
                  </a:moveTo>
                  <a:lnTo>
                    <a:pt x="0" y="250"/>
                  </a:lnTo>
                  <a:lnTo>
                    <a:pt x="3" y="0"/>
                  </a:lnTo>
                  <a:lnTo>
                    <a:pt x="392" y="2"/>
                  </a:lnTo>
                  <a:lnTo>
                    <a:pt x="390" y="252"/>
                  </a:lnTo>
                  <a:lnTo>
                    <a:pt x="193" y="501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TextShape 363"/>
            <p:cNvSpPr>
              <a:spLocks/>
            </p:cNvSpPr>
            <p:nvPr/>
          </p:nvSpPr>
          <p:spPr bwMode="auto">
            <a:xfrm rot="29399">
              <a:off x="1919880" y="4901039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</p:grpSp>
      <p:grpSp>
        <p:nvGrpSpPr>
          <p:cNvPr id="367" name="Group 364"/>
          <p:cNvGrpSpPr/>
          <p:nvPr/>
        </p:nvGrpSpPr>
        <p:grpSpPr bwMode="auto">
          <a:xfrm>
            <a:off x="2633179" y="5975062"/>
            <a:ext cx="178944" cy="221176"/>
            <a:chOff x="2149560" y="4935240"/>
            <a:chExt cx="147960" cy="182880"/>
          </a:xfrm>
        </p:grpSpPr>
        <p:sp>
          <p:nvSpPr>
            <p:cNvPr id="368" name="Freeform 365"/>
            <p:cNvSpPr/>
            <p:nvPr/>
          </p:nvSpPr>
          <p:spPr bwMode="auto">
            <a:xfrm>
              <a:off x="2149560" y="49352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9" name="Line 366"/>
          <p:cNvSpPr/>
          <p:nvPr/>
        </p:nvSpPr>
        <p:spPr bwMode="auto">
          <a:xfrm>
            <a:off x="888586" y="5965484"/>
            <a:ext cx="1938775" cy="9578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70" name="TextShape 367"/>
          <p:cNvSpPr>
            <a:spLocks/>
          </p:cNvSpPr>
          <p:nvPr/>
        </p:nvSpPr>
        <p:spPr bwMode="auto">
          <a:xfrm>
            <a:off x="3004745" y="5857688"/>
            <a:ext cx="2394705" cy="418842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2000" spc="-1" dirty="0" err="1">
                <a:latin typeface="Arial"/>
              </a:rPr>
              <a:t>Génome</a:t>
            </a:r>
            <a:r>
              <a:rPr lang="en-AU" sz="2000" spc="-1" dirty="0">
                <a:latin typeface="Arial"/>
              </a:rPr>
              <a:t> </a:t>
            </a:r>
            <a:r>
              <a:rPr lang="en-AU" sz="2000" spc="-1" dirty="0" err="1">
                <a:latin typeface="Arial"/>
              </a:rPr>
              <a:t>incomplet</a:t>
            </a:r>
            <a:r>
              <a:rPr lang="en-AU" sz="2000" spc="-1" dirty="0">
                <a:latin typeface="Arial"/>
              </a:rPr>
              <a:t>  </a:t>
            </a:r>
          </a:p>
        </p:txBody>
      </p:sp>
      <p:sp>
        <p:nvSpPr>
          <p:cNvPr id="245" name="CustomShape 1"/>
          <p:cNvSpPr/>
          <p:nvPr/>
        </p:nvSpPr>
        <p:spPr bwMode="auto">
          <a:xfrm>
            <a:off x="6705609" y="914595"/>
            <a:ext cx="12801510" cy="2029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endParaRPr lang="en-AU" sz="3200" spc="-1" dirty="0">
              <a:latin typeface="Arial"/>
            </a:endParaRPr>
          </a:p>
        </p:txBody>
      </p:sp>
      <p:sp>
        <p:nvSpPr>
          <p:cNvPr id="246" name="CustomShape 1"/>
          <p:cNvSpPr/>
          <p:nvPr/>
        </p:nvSpPr>
        <p:spPr bwMode="auto">
          <a:xfrm>
            <a:off x="6258526" y="1251639"/>
            <a:ext cx="5183592" cy="1028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>
              <a:lnSpc>
                <a:spcPct val="100000"/>
              </a:lnSpc>
              <a:defRPr/>
            </a:pPr>
            <a:r>
              <a:rPr lang="en-AU" sz="4000" b="1" spc="-1" dirty="0">
                <a:latin typeface="Arial"/>
                <a:ea typeface="DejaVu Sans"/>
              </a:rPr>
              <a:t>MUTATION </a:t>
            </a:r>
          </a:p>
          <a:p>
            <a:pPr algn="ctr">
              <a:lnSpc>
                <a:spcPct val="100000"/>
              </a:lnSpc>
              <a:defRPr/>
            </a:pPr>
            <a:r>
              <a:rPr lang="en-AU" sz="4000" b="1" spc="-1" dirty="0">
                <a:latin typeface="Arial"/>
                <a:ea typeface="DejaVu Sans"/>
              </a:rPr>
              <a:t>CATASTROPHIQUE</a:t>
            </a:r>
            <a:endParaRPr lang="en-AU" sz="4000" b="1" spc="-1" dirty="0">
              <a:latin typeface="Arial"/>
            </a:endParaRPr>
          </a:p>
        </p:txBody>
      </p:sp>
      <p:sp>
        <p:nvSpPr>
          <p:cNvPr id="2" name="Flèche vers la droite 1"/>
          <p:cNvSpPr/>
          <p:nvPr/>
        </p:nvSpPr>
        <p:spPr>
          <a:xfrm>
            <a:off x="3120251" y="4285321"/>
            <a:ext cx="752909" cy="304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Flèche vers la droite 247"/>
          <p:cNvSpPr/>
          <p:nvPr/>
        </p:nvSpPr>
        <p:spPr>
          <a:xfrm>
            <a:off x="9621114" y="4295112"/>
            <a:ext cx="752909" cy="304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63684" y="59787"/>
            <a:ext cx="1183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AU" sz="2800" spc="-1" dirty="0">
                <a:latin typeface="+mj-lt"/>
              </a:rPr>
              <a:t>Re-</a:t>
            </a:r>
            <a:r>
              <a:rPr lang="en-AU" sz="2800" spc="-1" dirty="0" err="1">
                <a:latin typeface="+mj-lt"/>
              </a:rPr>
              <a:t>positionnement</a:t>
            </a:r>
            <a:r>
              <a:rPr lang="en-AU" sz="2800" spc="-1" dirty="0">
                <a:latin typeface="+mj-lt"/>
              </a:rPr>
              <a:t> homologue : Analogues de </a:t>
            </a:r>
            <a:r>
              <a:rPr lang="en-AU" sz="2800" spc="-1" dirty="0" err="1">
                <a:latin typeface="+mj-lt"/>
              </a:rPr>
              <a:t>Nucleos</a:t>
            </a:r>
            <a:r>
              <a:rPr lang="en-AU" sz="2800" spc="-1" dirty="0">
                <a:latin typeface="+mj-lt"/>
              </a:rPr>
              <a:t>/tides</a:t>
            </a:r>
          </a:p>
        </p:txBody>
      </p:sp>
      <p:sp>
        <p:nvSpPr>
          <p:cNvPr id="249" name="TextShape 49"/>
          <p:cNvSpPr>
            <a:spLocks/>
          </p:cNvSpPr>
          <p:nvPr/>
        </p:nvSpPr>
        <p:spPr bwMode="auto">
          <a:xfrm>
            <a:off x="9248682" y="5066636"/>
            <a:ext cx="1409346" cy="315655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451" spc="-1" dirty="0">
                <a:latin typeface="Arial"/>
              </a:rPr>
              <a:t>ARN viral</a:t>
            </a:r>
          </a:p>
        </p:txBody>
      </p:sp>
      <p:sp>
        <p:nvSpPr>
          <p:cNvPr id="250" name="TextShape 48"/>
          <p:cNvSpPr>
            <a:spLocks/>
          </p:cNvSpPr>
          <p:nvPr/>
        </p:nvSpPr>
        <p:spPr bwMode="auto">
          <a:xfrm>
            <a:off x="6794284" y="4343189"/>
            <a:ext cx="2036445" cy="305866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451" spc="-1" dirty="0">
                <a:latin typeface="Arial"/>
              </a:rPr>
              <a:t>ARN viral </a:t>
            </a:r>
            <a:r>
              <a:rPr lang="en-AU" sz="1451" spc="-1" dirty="0" err="1">
                <a:latin typeface="Arial"/>
              </a:rPr>
              <a:t>copié</a:t>
            </a:r>
            <a:endParaRPr lang="en-AU" sz="1451" spc="-1" dirty="0">
              <a:latin typeface="Arial"/>
            </a:endParaRPr>
          </a:p>
        </p:txBody>
      </p:sp>
      <p:sp>
        <p:nvSpPr>
          <p:cNvPr id="252" name="TextShape 367"/>
          <p:cNvSpPr>
            <a:spLocks/>
          </p:cNvSpPr>
          <p:nvPr/>
        </p:nvSpPr>
        <p:spPr bwMode="auto">
          <a:xfrm>
            <a:off x="10145161" y="5607558"/>
            <a:ext cx="2474736" cy="418842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2000" spc="-1" dirty="0" err="1">
                <a:latin typeface="Arial"/>
              </a:rPr>
              <a:t>Génome</a:t>
            </a:r>
            <a:r>
              <a:rPr lang="en-AU" sz="2000" spc="-1" dirty="0">
                <a:latin typeface="Arial"/>
              </a:rPr>
              <a:t> </a:t>
            </a:r>
            <a:r>
              <a:rPr lang="en-AU" sz="2000" spc="-1" dirty="0" err="1">
                <a:latin typeface="Arial"/>
              </a:rPr>
              <a:t>muté</a:t>
            </a:r>
            <a:endParaRPr lang="en-AU" sz="2000" spc="-1" dirty="0">
              <a:latin typeface="Arial"/>
            </a:endParaRPr>
          </a:p>
          <a:p>
            <a:pPr>
              <a:defRPr/>
            </a:pPr>
            <a:r>
              <a:rPr lang="en-AU" sz="2000" spc="-1" dirty="0">
                <a:latin typeface="Arial"/>
              </a:rPr>
              <a:t>non-</a:t>
            </a:r>
            <a:r>
              <a:rPr lang="en-AU" sz="2000" spc="-1" dirty="0" err="1">
                <a:latin typeface="Arial"/>
              </a:rPr>
              <a:t>fonctionnel</a:t>
            </a:r>
            <a:r>
              <a:rPr lang="en-AU" sz="2000" spc="-1" dirty="0">
                <a:latin typeface="Arial"/>
              </a:rPr>
              <a:t> 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3250567" y="4082313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X</a:t>
            </a:r>
          </a:p>
        </p:txBody>
      </p:sp>
      <p:grpSp>
        <p:nvGrpSpPr>
          <p:cNvPr id="247" name="Group 58"/>
          <p:cNvGrpSpPr/>
          <p:nvPr/>
        </p:nvGrpSpPr>
        <p:grpSpPr bwMode="auto">
          <a:xfrm>
            <a:off x="3659385" y="3537456"/>
            <a:ext cx="178944" cy="221176"/>
            <a:chOff x="1990800" y="3894840"/>
            <a:chExt cx="147960" cy="182880"/>
          </a:xfrm>
        </p:grpSpPr>
        <p:sp>
          <p:nvSpPr>
            <p:cNvPr id="253" name="Freeform 59"/>
            <p:cNvSpPr/>
            <p:nvPr/>
          </p:nvSpPr>
          <p:spPr bwMode="auto">
            <a:xfrm>
              <a:off x="1990800" y="38948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111" name="Connecteur droit avec flèche 110"/>
          <p:cNvCxnSpPr/>
          <p:nvPr/>
        </p:nvCxnSpPr>
        <p:spPr>
          <a:xfrm flipH="1">
            <a:off x="2694311" y="3734265"/>
            <a:ext cx="884848" cy="936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0" name="Group 58"/>
          <p:cNvGrpSpPr/>
          <p:nvPr/>
        </p:nvGrpSpPr>
        <p:grpSpPr bwMode="auto">
          <a:xfrm>
            <a:off x="10072789" y="3504430"/>
            <a:ext cx="178944" cy="221176"/>
            <a:chOff x="1990800" y="3894840"/>
            <a:chExt cx="147960" cy="182880"/>
          </a:xfrm>
        </p:grpSpPr>
        <p:sp>
          <p:nvSpPr>
            <p:cNvPr id="261" name="Freeform 59"/>
            <p:cNvSpPr/>
            <p:nvPr/>
          </p:nvSpPr>
          <p:spPr bwMode="auto">
            <a:xfrm>
              <a:off x="1990800" y="38948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262" name="Connecteur droit avec flèche 261"/>
          <p:cNvCxnSpPr/>
          <p:nvPr/>
        </p:nvCxnSpPr>
        <p:spPr>
          <a:xfrm flipH="1">
            <a:off x="9107715" y="3701239"/>
            <a:ext cx="884848" cy="936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43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2438377" y="1236062"/>
            <a:ext cx="10275118" cy="3204879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endParaRPr lang="en-AU" sz="2177" spc="-1">
              <a:latin typeface="Arial"/>
            </a:endParaRPr>
          </a:p>
          <a:p>
            <a:pPr>
              <a:defRPr/>
            </a:pPr>
            <a:endParaRPr lang="en-AU" sz="2177" spc="-1">
              <a:latin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02914" y="1197901"/>
            <a:ext cx="7985776" cy="1878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10" dirty="0" err="1"/>
              <a:t>Molnupiravir</a:t>
            </a:r>
            <a:endParaRPr lang="fr-FR" sz="11610" dirty="0"/>
          </a:p>
        </p:txBody>
      </p:sp>
      <p:sp>
        <p:nvSpPr>
          <p:cNvPr id="3" name="ZoneTexte 2"/>
          <p:cNvSpPr txBox="1"/>
          <p:nvPr/>
        </p:nvSpPr>
        <p:spPr>
          <a:xfrm>
            <a:off x="6845833" y="4479101"/>
            <a:ext cx="4253729" cy="128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5586" indent="-345586">
              <a:buFont typeface="Arial" charset="0"/>
              <a:buChar char="•"/>
            </a:pPr>
            <a:r>
              <a:rPr lang="fr-FR" sz="1935" dirty="0" err="1">
                <a:latin typeface="+mj-lt"/>
              </a:rPr>
              <a:t>Known</a:t>
            </a:r>
            <a:r>
              <a:rPr lang="fr-FR" sz="1935" dirty="0">
                <a:latin typeface="+mj-lt"/>
              </a:rPr>
              <a:t> for </a:t>
            </a:r>
            <a:r>
              <a:rPr lang="fr-FR" sz="1935" dirty="0" err="1">
                <a:latin typeface="+mj-lt"/>
              </a:rPr>
              <a:t>decades</a:t>
            </a:r>
            <a:endParaRPr lang="fr-FR" sz="1935" dirty="0">
              <a:latin typeface="+mj-lt"/>
            </a:endParaRPr>
          </a:p>
          <a:p>
            <a:pPr marL="345586" indent="-345586">
              <a:buFont typeface="Arial" charset="0"/>
              <a:buChar char="•"/>
            </a:pPr>
            <a:r>
              <a:rPr lang="fr-FR" sz="1935" dirty="0" err="1">
                <a:latin typeface="+mj-lt"/>
              </a:rPr>
              <a:t>Repurposed</a:t>
            </a:r>
            <a:r>
              <a:rPr lang="fr-FR" sz="1935" dirty="0">
                <a:latin typeface="+mj-lt"/>
              </a:rPr>
              <a:t> as an RNA virus </a:t>
            </a:r>
            <a:r>
              <a:rPr lang="fr-FR" sz="1935" dirty="0" err="1">
                <a:latin typeface="+mj-lt"/>
              </a:rPr>
              <a:t>mutagen</a:t>
            </a:r>
            <a:endParaRPr lang="fr-FR" sz="1935" dirty="0">
              <a:latin typeface="+mj-lt"/>
            </a:endParaRPr>
          </a:p>
          <a:p>
            <a:pPr marL="345586" indent="-345586">
              <a:buFont typeface="Arial" charset="0"/>
              <a:buChar char="•"/>
            </a:pPr>
            <a:r>
              <a:rPr lang="fr-FR" sz="1935" dirty="0" err="1">
                <a:latin typeface="+mj-lt"/>
              </a:rPr>
              <a:t>Developped</a:t>
            </a:r>
            <a:r>
              <a:rPr lang="fr-FR" sz="1935" dirty="0">
                <a:latin typeface="+mj-lt"/>
              </a:rPr>
              <a:t> by </a:t>
            </a:r>
            <a:r>
              <a:rPr lang="fr-FR" sz="1935" dirty="0" err="1">
                <a:latin typeface="+mj-lt"/>
              </a:rPr>
              <a:t>Merck</a:t>
            </a:r>
            <a:endParaRPr lang="fr-FR" sz="1935" dirty="0">
              <a:latin typeface="+mj-lt"/>
            </a:endParaRPr>
          </a:p>
          <a:p>
            <a:pPr marL="345586" indent="-345586">
              <a:buFont typeface="Arial" charset="0"/>
              <a:buChar char="•"/>
            </a:pPr>
            <a:r>
              <a:rPr lang="fr-FR" sz="1935" dirty="0" err="1">
                <a:latin typeface="+mj-lt"/>
              </a:rPr>
              <a:t>Currently</a:t>
            </a:r>
            <a:r>
              <a:rPr lang="fr-FR" sz="1935" dirty="0">
                <a:latin typeface="+mj-lt"/>
              </a:rPr>
              <a:t> phase II/III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08" y="3478165"/>
            <a:ext cx="4377447" cy="2580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5218" y="2804329"/>
            <a:ext cx="2792431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77" b="1"/>
              <a:t>EIDD-2801</a:t>
            </a:r>
            <a:r>
              <a:rPr lang="fr-FR" sz="2177"/>
              <a:t> et </a:t>
            </a:r>
            <a:r>
              <a:rPr lang="fr-FR" sz="2177" b="1"/>
              <a:t>MK-4482</a:t>
            </a:r>
            <a:endParaRPr lang="fr-FR" sz="2177"/>
          </a:p>
        </p:txBody>
      </p:sp>
      <p:cxnSp>
        <p:nvCxnSpPr>
          <p:cNvPr id="12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01355" y="66595"/>
            <a:ext cx="9603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AU" sz="3200" spc="-1" dirty="0">
                <a:latin typeface="+mj-lt"/>
              </a:rPr>
              <a:t>Determination of the mechanism of action:  </a:t>
            </a:r>
            <a:r>
              <a:rPr lang="en-AU" sz="3200" spc="-1" dirty="0" err="1">
                <a:latin typeface="+mj-lt"/>
              </a:rPr>
              <a:t>Molnupiravir</a:t>
            </a:r>
            <a:endParaRPr lang="en-AU" sz="3200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8697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62" y="1115878"/>
            <a:ext cx="6049832" cy="5242092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1605907"/>
            <a:ext cx="5807635" cy="4262034"/>
          </a:xfrm>
          <a:prstGeom prst="rect">
            <a:avLst/>
          </a:prstGeom>
        </p:spPr>
      </p:pic>
      <p:cxnSp>
        <p:nvCxnSpPr>
          <p:cNvPr id="5" name="Conector recto 8"/>
          <p:cNvCxnSpPr/>
          <p:nvPr/>
        </p:nvCxnSpPr>
        <p:spPr bwMode="auto"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 bwMode="auto">
          <a:xfrm>
            <a:off x="1301355" y="66595"/>
            <a:ext cx="9603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AU" sz="3200" spc="-1" dirty="0">
                <a:latin typeface="+mj-lt"/>
              </a:rPr>
              <a:t>Determination of the mechanism of action:  </a:t>
            </a:r>
            <a:r>
              <a:rPr lang="en-AU" sz="3200" spc="-1" dirty="0" err="1">
                <a:latin typeface="+mj-lt"/>
              </a:rPr>
              <a:t>Molnupiravir</a:t>
            </a:r>
            <a:endParaRPr lang="en-AU" sz="3200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4521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 descr="/Users/Bruno/Desktop/Capture d’écran 2021-10-26 à 08.51.0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11" y="877988"/>
            <a:ext cx="9534085" cy="53833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ector recto 8"/>
          <p:cNvCxnSpPr/>
          <p:nvPr/>
        </p:nvCxnSpPr>
        <p:spPr bwMode="auto"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auto">
          <a:xfrm>
            <a:off x="1301355" y="66595"/>
            <a:ext cx="9603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AU" sz="3200" spc="-1" dirty="0">
                <a:latin typeface="+mj-lt"/>
              </a:rPr>
              <a:t>Determination of the mechanism of action:  </a:t>
            </a:r>
            <a:r>
              <a:rPr lang="en-AU" sz="3200" spc="-1" dirty="0" err="1">
                <a:latin typeface="+mj-lt"/>
              </a:rPr>
              <a:t>Molnupiravir</a:t>
            </a:r>
            <a:endParaRPr lang="en-AU" sz="3200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5126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661526" y="0"/>
            <a:ext cx="5206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QUESTIONS LEGITIMES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13539" y="2082374"/>
            <a:ext cx="97025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1- EFFETS à LONG TERME SUR LES PATIENTS?</a:t>
            </a:r>
          </a:p>
          <a:p>
            <a:endParaRPr lang="fr-FR" sz="4000" dirty="0"/>
          </a:p>
          <a:p>
            <a:r>
              <a:rPr lang="fr-FR" sz="4000" dirty="0"/>
              <a:t>2- EFFETS SUR L’APPARITION DE VARIANTS?</a:t>
            </a:r>
          </a:p>
        </p:txBody>
      </p:sp>
      <p:cxnSp>
        <p:nvCxnSpPr>
          <p:cNvPr id="11" name="Conector recto 8"/>
          <p:cNvCxnSpPr/>
          <p:nvPr/>
        </p:nvCxnSpPr>
        <p:spPr bwMode="auto"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701982" y="6519841"/>
            <a:ext cx="231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</a:rPr>
              <a:t>Shannon et al., soumis </a:t>
            </a:r>
          </a:p>
        </p:txBody>
      </p:sp>
      <p:grpSp>
        <p:nvGrpSpPr>
          <p:cNvPr id="18" name="Grouper 17"/>
          <p:cNvGrpSpPr/>
          <p:nvPr/>
        </p:nvGrpSpPr>
        <p:grpSpPr>
          <a:xfrm>
            <a:off x="2386679" y="1321443"/>
            <a:ext cx="7315303" cy="5353385"/>
            <a:chOff x="2386679" y="980481"/>
            <a:chExt cx="7593834" cy="569434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679" y="980481"/>
              <a:ext cx="7593834" cy="554767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229600" y="6333865"/>
              <a:ext cx="1193370" cy="340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Rectangle 5"/>
          <p:cNvSpPr/>
          <p:nvPr/>
        </p:nvSpPr>
        <p:spPr>
          <a:xfrm>
            <a:off x="3573813" y="915553"/>
            <a:ext cx="1193370" cy="34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9669" y="1280653"/>
            <a:ext cx="1193370" cy="34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5227" y="800046"/>
            <a:ext cx="945457" cy="77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655421" y="2033253"/>
            <a:ext cx="945457" cy="77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56014" y="1107948"/>
            <a:ext cx="24934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Forme du médicament</a:t>
            </a:r>
          </a:p>
          <a:p>
            <a:r>
              <a:rPr lang="fr-FR" i="1" dirty="0"/>
              <a:t>(Chimie médicinale, </a:t>
            </a:r>
          </a:p>
          <a:p>
            <a:r>
              <a:rPr lang="fr-FR" i="1" dirty="0"/>
              <a:t>virologie, formulation,</a:t>
            </a:r>
            <a:r>
              <a:rPr lang="is-IS" i="1" dirty="0"/>
              <a:t>…</a:t>
            </a:r>
            <a:r>
              <a:rPr lang="fr-FR" i="1" dirty="0"/>
              <a:t>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0171376" y="1063757"/>
            <a:ext cx="21467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Forme active du </a:t>
            </a:r>
          </a:p>
          <a:p>
            <a:r>
              <a:rPr lang="fr-FR" dirty="0"/>
              <a:t>médicament dans</a:t>
            </a:r>
          </a:p>
          <a:p>
            <a:r>
              <a:rPr lang="fr-FR" dirty="0"/>
              <a:t> nos cellules</a:t>
            </a:r>
          </a:p>
          <a:p>
            <a:r>
              <a:rPr lang="fr-FR" i="1" dirty="0"/>
              <a:t>(Synthèse organique,</a:t>
            </a:r>
          </a:p>
          <a:p>
            <a:r>
              <a:rPr lang="fr-FR" i="1" dirty="0"/>
              <a:t>métabolisme,</a:t>
            </a:r>
            <a:r>
              <a:rPr lang="is-IS" i="1" dirty="0"/>
              <a:t>…)</a:t>
            </a:r>
            <a:endParaRPr lang="fr-FR" i="1" dirty="0"/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21340" y="3714563"/>
            <a:ext cx="2129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Mécanisme d’action</a:t>
            </a:r>
          </a:p>
          <a:p>
            <a:r>
              <a:rPr lang="fr-FR" dirty="0"/>
              <a:t> du médicament</a:t>
            </a:r>
          </a:p>
          <a:p>
            <a:r>
              <a:rPr lang="fr-FR" i="1" dirty="0"/>
              <a:t>(Biologie structurale,</a:t>
            </a:r>
          </a:p>
          <a:p>
            <a:r>
              <a:rPr lang="fr-FR" i="1" dirty="0"/>
              <a:t>Cryo-EM, biochimie)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72858" y="2515562"/>
            <a:ext cx="348772" cy="28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 bwMode="auto">
          <a:xfrm>
            <a:off x="1314088" y="92901"/>
            <a:ext cx="9863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AU" sz="2800" spc="-1" dirty="0">
                <a:latin typeface="+mj-lt"/>
              </a:rPr>
              <a:t>La </a:t>
            </a:r>
            <a:r>
              <a:rPr lang="en-AU" sz="2800" spc="-1" dirty="0" err="1">
                <a:latin typeface="+mj-lt"/>
              </a:rPr>
              <a:t>recherche</a:t>
            </a:r>
            <a:r>
              <a:rPr lang="en-AU" sz="2800" spc="-1" dirty="0">
                <a:latin typeface="+mj-lt"/>
              </a:rPr>
              <a:t> </a:t>
            </a:r>
            <a:r>
              <a:rPr lang="en-AU" sz="2800" spc="-1" dirty="0" err="1">
                <a:latin typeface="+mj-lt"/>
              </a:rPr>
              <a:t>fondamentale</a:t>
            </a:r>
            <a:r>
              <a:rPr lang="en-AU" sz="2800" spc="-1" dirty="0">
                <a:latin typeface="+mj-lt"/>
              </a:rPr>
              <a:t> </a:t>
            </a:r>
            <a:r>
              <a:rPr lang="en-AU" sz="2800" spc="-1" dirty="0" err="1">
                <a:latin typeface="+mj-lt"/>
              </a:rPr>
              <a:t>est</a:t>
            </a:r>
            <a:r>
              <a:rPr lang="en-AU" sz="2800" spc="-1" dirty="0">
                <a:latin typeface="+mj-lt"/>
              </a:rPr>
              <a:t> </a:t>
            </a:r>
            <a:r>
              <a:rPr lang="en-AU" sz="2800" spc="-1" dirty="0" err="1">
                <a:latin typeface="+mj-lt"/>
              </a:rPr>
              <a:t>en</a:t>
            </a:r>
            <a:r>
              <a:rPr lang="en-AU" sz="2800" spc="-1" dirty="0">
                <a:latin typeface="+mj-lt"/>
              </a:rPr>
              <a:t> </a:t>
            </a:r>
            <a:r>
              <a:rPr lang="en-AU" sz="2800" spc="-1" dirty="0" err="1">
                <a:latin typeface="+mj-lt"/>
              </a:rPr>
              <a:t>amont</a:t>
            </a:r>
            <a:r>
              <a:rPr lang="en-AU" sz="2800" spc="-1" dirty="0">
                <a:latin typeface="+mj-lt"/>
              </a:rPr>
              <a:t> du </a:t>
            </a:r>
            <a:r>
              <a:rPr lang="en-AU" sz="2800" spc="-1" dirty="0" err="1">
                <a:latin typeface="+mj-lt"/>
              </a:rPr>
              <a:t>processus</a:t>
            </a:r>
            <a:r>
              <a:rPr lang="en-AU" sz="2800" spc="-1" dirty="0">
                <a:latin typeface="+mj-lt"/>
              </a:rPr>
              <a:t> </a:t>
            </a:r>
            <a:r>
              <a:rPr lang="en-AU" sz="2800" spc="-1" dirty="0" err="1">
                <a:latin typeface="+mj-lt"/>
              </a:rPr>
              <a:t>clinique</a:t>
            </a:r>
            <a:endParaRPr lang="en-AU" sz="2800" spc="-1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41554" y="1334468"/>
            <a:ext cx="3288765" cy="118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974148" y="1543566"/>
            <a:ext cx="1126137" cy="118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85" y="1107948"/>
            <a:ext cx="2242023" cy="100551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flipH="1">
            <a:off x="10313434" y="3929192"/>
            <a:ext cx="1878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Contourne la résistance naturelle due à la réparation de l’ARN par </a:t>
            </a:r>
            <a:r>
              <a:rPr lang="fr-FR" dirty="0" err="1">
                <a:solidFill>
                  <a:srgbClr val="FF0000"/>
                </a:solidFill>
              </a:rPr>
              <a:t>l’ExoN</a:t>
            </a:r>
            <a:r>
              <a:rPr lang="fr-FR" dirty="0">
                <a:solidFill>
                  <a:srgbClr val="FF0000"/>
                </a:solidFill>
              </a:rPr>
              <a:t> du SARS-CoV-2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9351026" y="4299042"/>
            <a:ext cx="820350" cy="210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9351026" y="4914892"/>
            <a:ext cx="820350" cy="485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8"/>
          <p:cNvCxnSpPr/>
          <p:nvPr/>
        </p:nvCxnSpPr>
        <p:spPr bwMode="auto"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CustomShape 62"/>
          <p:cNvSpPr/>
          <p:nvPr/>
        </p:nvSpPr>
        <p:spPr bwMode="auto">
          <a:xfrm rot="20962200">
            <a:off x="6951602" y="3055106"/>
            <a:ext cx="1352745" cy="1068873"/>
          </a:xfrm>
          <a:prstGeom prst="ellipse">
            <a:avLst/>
          </a:prstGeom>
          <a:gradFill rotWithShape="0">
            <a:gsLst>
              <a:gs pos="0">
                <a:srgbClr val="303240"/>
              </a:gs>
              <a:gs pos="100000">
                <a:srgbClr val="59738A"/>
              </a:gs>
            </a:gsLst>
            <a:path path="circle"/>
          </a:gradFill>
          <a:ln>
            <a:noFill/>
          </a:ln>
          <a:effectLst>
            <a:outerShdw dist="36147" dir="2700000">
              <a:srgbClr val="80808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/>
          <a:lstStyle/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</p:txBody>
      </p:sp>
      <p:sp>
        <p:nvSpPr>
          <p:cNvPr id="66" name="CustomShape 63"/>
          <p:cNvSpPr/>
          <p:nvPr/>
        </p:nvSpPr>
        <p:spPr bwMode="auto">
          <a:xfrm rot="281400">
            <a:off x="7706997" y="3180062"/>
            <a:ext cx="1665788" cy="994858"/>
          </a:xfrm>
          <a:prstGeom prst="ellipse">
            <a:avLst/>
          </a:prstGeom>
          <a:gradFill rotWithShape="0">
            <a:gsLst>
              <a:gs pos="0">
                <a:srgbClr val="A6BAA9"/>
              </a:gs>
              <a:gs pos="100000">
                <a:srgbClr val="DEE8DF"/>
              </a:gs>
            </a:gsLst>
            <a:path path="circle"/>
          </a:gradFill>
          <a:ln>
            <a:noFill/>
          </a:ln>
          <a:effectLst>
            <a:outerShdw dist="36147" dir="2700000">
              <a:srgbClr val="80808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/>
          <a:lstStyle/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 bwMode="auto">
          <a:xfrm>
            <a:off x="7379587" y="3550794"/>
            <a:ext cx="2176932" cy="2002777"/>
          </a:xfrm>
          <a:prstGeom prst="ellipse">
            <a:avLst/>
          </a:prstGeom>
          <a:gradFill rotWithShape="0">
            <a:gsLst>
              <a:gs pos="0">
                <a:srgbClr val="535C66"/>
              </a:gs>
              <a:gs pos="100000">
                <a:srgbClr val="C4C6CE"/>
              </a:gs>
            </a:gsLst>
            <a:path path="circle"/>
          </a:gradFill>
          <a:ln w="19080">
            <a:solidFill>
              <a:srgbClr val="676866"/>
            </a:solidFill>
            <a:round/>
          </a:ln>
          <a:effectLst>
            <a:outerShdw dist="36147" dir="2700000">
              <a:srgbClr val="808080">
                <a:alpha val="1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165" tIns="65743" rIns="120165" bIns="65743" anchor="ctr"/>
          <a:lstStyle/>
          <a:p>
            <a:pPr algn="ctr">
              <a:defRPr/>
            </a:pPr>
            <a:r>
              <a:rPr lang="en-AU" sz="2177" b="1" spc="-1" dirty="0">
                <a:latin typeface="Arial"/>
              </a:rPr>
              <a:t>ARN</a:t>
            </a:r>
          </a:p>
          <a:p>
            <a:pPr algn="ctr">
              <a:defRPr/>
            </a:pPr>
            <a:r>
              <a:rPr lang="en-AU" sz="2177" b="1" spc="-1" dirty="0">
                <a:latin typeface="Arial"/>
              </a:rPr>
              <a:t>Polymerase</a:t>
            </a: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</p:txBody>
      </p:sp>
      <p:sp>
        <p:nvSpPr>
          <p:cNvPr id="4" name="CustomShape 1"/>
          <p:cNvSpPr/>
          <p:nvPr/>
        </p:nvSpPr>
        <p:spPr bwMode="auto">
          <a:xfrm>
            <a:off x="1293317" y="1407661"/>
            <a:ext cx="1666424" cy="7494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r>
              <a:rPr lang="en-AU" sz="4000" b="1" spc="-1" dirty="0">
                <a:solidFill>
                  <a:srgbClr val="000000"/>
                </a:solidFill>
                <a:latin typeface="Arial"/>
                <a:ea typeface="DejaVu Sans"/>
              </a:rPr>
              <a:t>STOP</a:t>
            </a:r>
            <a:endParaRPr lang="en-AU" sz="4000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572" b="1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defRPr/>
            </a:pPr>
            <a:endParaRPr lang="en-AU" sz="1572" b="1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defRPr/>
            </a:pPr>
            <a:r>
              <a:rPr lang="en-AU" sz="1572" b="1" spc="-1" dirty="0">
                <a:solidFill>
                  <a:srgbClr val="000000"/>
                </a:solidFill>
                <a:latin typeface="Arial"/>
                <a:ea typeface="DejaVu Sans"/>
              </a:rPr>
              <a:t>			</a:t>
            </a:r>
            <a:r>
              <a:rPr lang="en-AU" sz="1572" spc="-1" dirty="0">
                <a:solidFill>
                  <a:srgbClr val="000000"/>
                </a:solidFill>
              </a:rPr>
              <a:t>	</a:t>
            </a:r>
            <a:endParaRPr lang="en-AU" sz="1572" spc="-1" dirty="0"/>
          </a:p>
          <a:p>
            <a:pPr marL="483712" indent="-482841">
              <a:buClr>
                <a:srgbClr val="000000"/>
              </a:buClr>
              <a:buFont typeface="StarSymbol"/>
              <a:buAutoNum type="romanLcParenR"/>
              <a:defRPr/>
            </a:pPr>
            <a:endParaRPr lang="en-AU" sz="1572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572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572" spc="-1" dirty="0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 bwMode="auto">
          <a:xfrm rot="20962200">
            <a:off x="594265" y="3082355"/>
            <a:ext cx="1352745" cy="1068873"/>
          </a:xfrm>
          <a:prstGeom prst="ellipse">
            <a:avLst/>
          </a:prstGeom>
          <a:gradFill rotWithShape="0">
            <a:gsLst>
              <a:gs pos="0">
                <a:srgbClr val="303240"/>
              </a:gs>
              <a:gs pos="100000">
                <a:srgbClr val="59738A"/>
              </a:gs>
            </a:gsLst>
            <a:path path="circle"/>
          </a:gradFill>
          <a:ln>
            <a:noFill/>
          </a:ln>
          <a:effectLst>
            <a:outerShdw dist="36147" dir="2700000">
              <a:srgbClr val="80808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/>
          <a:lstStyle/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 bwMode="auto">
          <a:xfrm rot="281400">
            <a:off x="1349660" y="3207311"/>
            <a:ext cx="1665788" cy="994858"/>
          </a:xfrm>
          <a:prstGeom prst="ellipse">
            <a:avLst/>
          </a:prstGeom>
          <a:gradFill rotWithShape="0">
            <a:gsLst>
              <a:gs pos="0">
                <a:srgbClr val="A6BAA9"/>
              </a:gs>
              <a:gs pos="100000">
                <a:srgbClr val="DEE8DF"/>
              </a:gs>
            </a:gsLst>
            <a:path path="circle"/>
          </a:gradFill>
          <a:ln>
            <a:noFill/>
          </a:ln>
          <a:effectLst>
            <a:outerShdw dist="36147" dir="2700000">
              <a:srgbClr val="80808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/>
          <a:lstStyle/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  <a:p>
            <a:pPr algn="ctr">
              <a:defRPr/>
            </a:pPr>
            <a:endParaRPr lang="en-AU" sz="2177" spc="-1">
              <a:latin typeface="Arial"/>
            </a:endParaRPr>
          </a:p>
        </p:txBody>
      </p:sp>
      <p:sp>
        <p:nvSpPr>
          <p:cNvPr id="7" name="CustomShape 4"/>
          <p:cNvSpPr/>
          <p:nvPr/>
        </p:nvSpPr>
        <p:spPr bwMode="auto">
          <a:xfrm>
            <a:off x="870735" y="3576519"/>
            <a:ext cx="2176932" cy="2002777"/>
          </a:xfrm>
          <a:prstGeom prst="ellipse">
            <a:avLst/>
          </a:prstGeom>
          <a:gradFill rotWithShape="0">
            <a:gsLst>
              <a:gs pos="0">
                <a:srgbClr val="535C66"/>
              </a:gs>
              <a:gs pos="100000">
                <a:srgbClr val="C4C6CE"/>
              </a:gs>
            </a:gsLst>
            <a:path path="circle"/>
          </a:gradFill>
          <a:ln w="19080">
            <a:solidFill>
              <a:srgbClr val="676866"/>
            </a:solidFill>
            <a:round/>
          </a:ln>
          <a:effectLst>
            <a:outerShdw dist="36147" dir="2700000">
              <a:srgbClr val="808080">
                <a:alpha val="1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165" tIns="65743" rIns="120165" bIns="65743" anchor="ctr"/>
          <a:lstStyle/>
          <a:p>
            <a:pPr algn="ctr">
              <a:defRPr/>
            </a:pPr>
            <a:r>
              <a:rPr lang="en-AU" sz="2177" b="1" spc="-1" dirty="0">
                <a:latin typeface="Arial"/>
              </a:rPr>
              <a:t>ARN</a:t>
            </a:r>
          </a:p>
          <a:p>
            <a:pPr algn="ctr">
              <a:defRPr/>
            </a:pPr>
            <a:r>
              <a:rPr lang="en-AU" sz="2177" b="1" spc="-1" dirty="0">
                <a:latin typeface="Arial"/>
              </a:rPr>
              <a:t>Polymerase</a:t>
            </a: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  <a:p>
            <a:pPr algn="ctr">
              <a:defRPr/>
            </a:pPr>
            <a:endParaRPr lang="en-AU" sz="2177" spc="-1" dirty="0">
              <a:latin typeface="Arial"/>
            </a:endParaRPr>
          </a:p>
        </p:txBody>
      </p:sp>
      <p:sp>
        <p:nvSpPr>
          <p:cNvPr id="8" name="CustomShape 5"/>
          <p:cNvSpPr/>
          <p:nvPr/>
        </p:nvSpPr>
        <p:spPr bwMode="auto">
          <a:xfrm>
            <a:off x="696581" y="4707217"/>
            <a:ext cx="3091243" cy="408392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9" name="Freeform 6"/>
          <p:cNvSpPr/>
          <p:nvPr/>
        </p:nvSpPr>
        <p:spPr bwMode="auto">
          <a:xfrm>
            <a:off x="696580" y="4734646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Freeform 7"/>
          <p:cNvSpPr/>
          <p:nvPr/>
        </p:nvSpPr>
        <p:spPr bwMode="auto">
          <a:xfrm>
            <a:off x="696580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" name="Freeform 8"/>
          <p:cNvSpPr/>
          <p:nvPr/>
        </p:nvSpPr>
        <p:spPr bwMode="auto">
          <a:xfrm>
            <a:off x="914274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" name="Freeform 9"/>
          <p:cNvSpPr/>
          <p:nvPr/>
        </p:nvSpPr>
        <p:spPr bwMode="auto">
          <a:xfrm>
            <a:off x="914274" y="473464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10"/>
          <p:cNvSpPr/>
          <p:nvPr/>
        </p:nvSpPr>
        <p:spPr bwMode="auto">
          <a:xfrm>
            <a:off x="696581" y="5115609"/>
            <a:ext cx="3047704" cy="0"/>
          </a:xfrm>
          <a:prstGeom prst="line">
            <a:avLst/>
          </a:prstGeom>
          <a:ln w="29160">
            <a:solidFill>
              <a:srgbClr val="51515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4" name="Freeform 11"/>
          <p:cNvSpPr/>
          <p:nvPr/>
        </p:nvSpPr>
        <p:spPr bwMode="auto">
          <a:xfrm>
            <a:off x="696580" y="4734646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" name="Freeform 12"/>
          <p:cNvSpPr/>
          <p:nvPr/>
        </p:nvSpPr>
        <p:spPr bwMode="auto">
          <a:xfrm>
            <a:off x="1131967" y="473464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" name="Freeform 13"/>
          <p:cNvSpPr/>
          <p:nvPr/>
        </p:nvSpPr>
        <p:spPr bwMode="auto">
          <a:xfrm>
            <a:off x="1131967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" name="Freeform 14"/>
          <p:cNvSpPr/>
          <p:nvPr/>
        </p:nvSpPr>
        <p:spPr bwMode="auto">
          <a:xfrm>
            <a:off x="1349660" y="473464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" name="Freeform 15"/>
          <p:cNvSpPr/>
          <p:nvPr/>
        </p:nvSpPr>
        <p:spPr bwMode="auto">
          <a:xfrm>
            <a:off x="1349660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" name="Freeform 16"/>
          <p:cNvSpPr/>
          <p:nvPr/>
        </p:nvSpPr>
        <p:spPr bwMode="auto">
          <a:xfrm>
            <a:off x="1567789" y="4734646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" name="Freeform 17"/>
          <p:cNvSpPr/>
          <p:nvPr/>
        </p:nvSpPr>
        <p:spPr bwMode="auto">
          <a:xfrm>
            <a:off x="1567789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1" name="Freeform 18"/>
          <p:cNvSpPr/>
          <p:nvPr/>
        </p:nvSpPr>
        <p:spPr bwMode="auto">
          <a:xfrm>
            <a:off x="1785482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2" name="Freeform 19"/>
          <p:cNvSpPr/>
          <p:nvPr/>
        </p:nvSpPr>
        <p:spPr bwMode="auto">
          <a:xfrm>
            <a:off x="1785482" y="473464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" name="Freeform 20"/>
          <p:cNvSpPr/>
          <p:nvPr/>
        </p:nvSpPr>
        <p:spPr bwMode="auto">
          <a:xfrm>
            <a:off x="2002739" y="4869616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4" name="Freeform 21"/>
          <p:cNvSpPr/>
          <p:nvPr/>
        </p:nvSpPr>
        <p:spPr bwMode="auto">
          <a:xfrm>
            <a:off x="2002739" y="4733775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" name="Freeform 22"/>
          <p:cNvSpPr/>
          <p:nvPr/>
        </p:nvSpPr>
        <p:spPr bwMode="auto">
          <a:xfrm>
            <a:off x="2221303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" name="Freeform 23"/>
          <p:cNvSpPr/>
          <p:nvPr/>
        </p:nvSpPr>
        <p:spPr bwMode="auto">
          <a:xfrm>
            <a:off x="2437690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" name="Freeform 24"/>
          <p:cNvSpPr/>
          <p:nvPr/>
        </p:nvSpPr>
        <p:spPr bwMode="auto">
          <a:xfrm>
            <a:off x="2655819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" name="Freeform 25"/>
          <p:cNvSpPr/>
          <p:nvPr/>
        </p:nvSpPr>
        <p:spPr bwMode="auto">
          <a:xfrm>
            <a:off x="2873512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" name="Freeform 26"/>
          <p:cNvSpPr/>
          <p:nvPr/>
        </p:nvSpPr>
        <p:spPr bwMode="auto">
          <a:xfrm>
            <a:off x="3091205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" name="Freeform 27"/>
          <p:cNvSpPr/>
          <p:nvPr/>
        </p:nvSpPr>
        <p:spPr bwMode="auto">
          <a:xfrm>
            <a:off x="3309334" y="487048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1" name="TextShape 28"/>
          <p:cNvSpPr>
            <a:spLocks/>
          </p:cNvSpPr>
          <p:nvPr/>
        </p:nvSpPr>
        <p:spPr bwMode="auto">
          <a:xfrm>
            <a:off x="609503" y="4664984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2" name="TextShape 29"/>
          <p:cNvSpPr>
            <a:spLocks/>
          </p:cNvSpPr>
          <p:nvPr/>
        </p:nvSpPr>
        <p:spPr bwMode="auto">
          <a:xfrm>
            <a:off x="618211" y="4874405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3" name="TextShape 30"/>
          <p:cNvSpPr>
            <a:spLocks/>
          </p:cNvSpPr>
          <p:nvPr/>
        </p:nvSpPr>
        <p:spPr bwMode="auto">
          <a:xfrm>
            <a:off x="1044890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4" name="TextShape 31"/>
          <p:cNvSpPr>
            <a:spLocks/>
          </p:cNvSpPr>
          <p:nvPr/>
        </p:nvSpPr>
        <p:spPr bwMode="auto">
          <a:xfrm>
            <a:off x="1928724" y="4878323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5" name="TextShape 32"/>
          <p:cNvSpPr>
            <a:spLocks/>
          </p:cNvSpPr>
          <p:nvPr/>
        </p:nvSpPr>
        <p:spPr bwMode="auto">
          <a:xfrm>
            <a:off x="1920016" y="4664984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6" name="TextShape 33"/>
          <p:cNvSpPr>
            <a:spLocks/>
          </p:cNvSpPr>
          <p:nvPr/>
        </p:nvSpPr>
        <p:spPr bwMode="auto">
          <a:xfrm>
            <a:off x="1284352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7" name="TextShape 34"/>
          <p:cNvSpPr>
            <a:spLocks/>
          </p:cNvSpPr>
          <p:nvPr/>
        </p:nvSpPr>
        <p:spPr bwMode="auto">
          <a:xfrm>
            <a:off x="1043583" y="4664984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8" name="TextShape 35"/>
          <p:cNvSpPr>
            <a:spLocks/>
          </p:cNvSpPr>
          <p:nvPr/>
        </p:nvSpPr>
        <p:spPr bwMode="auto">
          <a:xfrm>
            <a:off x="1275644" y="4664984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9" name="TextShape 36"/>
          <p:cNvSpPr>
            <a:spLocks/>
          </p:cNvSpPr>
          <p:nvPr/>
        </p:nvSpPr>
        <p:spPr bwMode="auto">
          <a:xfrm>
            <a:off x="2590511" y="4886160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40" name="TextShape 37"/>
          <p:cNvSpPr>
            <a:spLocks/>
          </p:cNvSpPr>
          <p:nvPr/>
        </p:nvSpPr>
        <p:spPr bwMode="auto">
          <a:xfrm>
            <a:off x="2803850" y="4886596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41" name="TextShape 38"/>
          <p:cNvSpPr>
            <a:spLocks/>
          </p:cNvSpPr>
          <p:nvPr/>
        </p:nvSpPr>
        <p:spPr bwMode="auto">
          <a:xfrm>
            <a:off x="840258" y="4665420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42" name="TextShape 39"/>
          <p:cNvSpPr>
            <a:spLocks/>
          </p:cNvSpPr>
          <p:nvPr/>
        </p:nvSpPr>
        <p:spPr bwMode="auto">
          <a:xfrm>
            <a:off x="1502045" y="4886160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43" name="TextShape 40"/>
          <p:cNvSpPr>
            <a:spLocks/>
          </p:cNvSpPr>
          <p:nvPr/>
        </p:nvSpPr>
        <p:spPr bwMode="auto">
          <a:xfrm>
            <a:off x="3243591" y="4884419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44" name="TextShape 41"/>
          <p:cNvSpPr>
            <a:spLocks/>
          </p:cNvSpPr>
          <p:nvPr/>
        </p:nvSpPr>
        <p:spPr bwMode="auto">
          <a:xfrm>
            <a:off x="840258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5" name="TextShape 42"/>
          <p:cNvSpPr>
            <a:spLocks/>
          </p:cNvSpPr>
          <p:nvPr/>
        </p:nvSpPr>
        <p:spPr bwMode="auto">
          <a:xfrm>
            <a:off x="1494644" y="4664984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6" name="TextShape 43"/>
          <p:cNvSpPr>
            <a:spLocks/>
          </p:cNvSpPr>
          <p:nvPr/>
        </p:nvSpPr>
        <p:spPr bwMode="auto">
          <a:xfrm>
            <a:off x="1719739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7" name="TextShape 44"/>
          <p:cNvSpPr>
            <a:spLocks/>
          </p:cNvSpPr>
          <p:nvPr/>
        </p:nvSpPr>
        <p:spPr bwMode="auto">
          <a:xfrm>
            <a:off x="3025898" y="4886596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8" name="TextShape 45"/>
          <p:cNvSpPr>
            <a:spLocks/>
          </p:cNvSpPr>
          <p:nvPr/>
        </p:nvSpPr>
        <p:spPr bwMode="auto">
          <a:xfrm>
            <a:off x="2155125" y="4886160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49" name="TextShape 46"/>
          <p:cNvSpPr>
            <a:spLocks/>
          </p:cNvSpPr>
          <p:nvPr/>
        </p:nvSpPr>
        <p:spPr bwMode="auto">
          <a:xfrm>
            <a:off x="2373689" y="4897045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50" name="TextShape 47"/>
          <p:cNvSpPr>
            <a:spLocks/>
          </p:cNvSpPr>
          <p:nvPr/>
        </p:nvSpPr>
        <p:spPr bwMode="auto">
          <a:xfrm>
            <a:off x="1719738" y="4672386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51" name="TextShape 48"/>
          <p:cNvSpPr>
            <a:spLocks/>
          </p:cNvSpPr>
          <p:nvPr/>
        </p:nvSpPr>
        <p:spPr bwMode="auto">
          <a:xfrm>
            <a:off x="488465" y="4392868"/>
            <a:ext cx="1880869" cy="302177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451" spc="-1" dirty="0">
                <a:latin typeface="Arial"/>
              </a:rPr>
              <a:t>ARN viral </a:t>
            </a:r>
            <a:r>
              <a:rPr lang="en-AU" sz="1451" spc="-1" dirty="0" err="1">
                <a:latin typeface="Arial"/>
              </a:rPr>
              <a:t>copié</a:t>
            </a:r>
            <a:endParaRPr lang="en-AU" sz="1451" spc="-1" dirty="0">
              <a:latin typeface="Arial"/>
            </a:endParaRPr>
          </a:p>
        </p:txBody>
      </p:sp>
      <p:sp>
        <p:nvSpPr>
          <p:cNvPr id="52" name="TextShape 49"/>
          <p:cNvSpPr>
            <a:spLocks/>
          </p:cNvSpPr>
          <p:nvPr/>
        </p:nvSpPr>
        <p:spPr bwMode="auto">
          <a:xfrm>
            <a:off x="2803850" y="5100371"/>
            <a:ext cx="1409346" cy="315655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451" spc="-1" dirty="0">
                <a:latin typeface="Arial"/>
              </a:rPr>
              <a:t>ARN viral</a:t>
            </a:r>
          </a:p>
        </p:txBody>
      </p:sp>
      <p:sp>
        <p:nvSpPr>
          <p:cNvPr id="53" name="Freeform 50"/>
          <p:cNvSpPr/>
          <p:nvPr/>
        </p:nvSpPr>
        <p:spPr bwMode="auto">
          <a:xfrm>
            <a:off x="3527027" y="4886160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4" name="TextShape 51"/>
          <p:cNvSpPr>
            <a:spLocks/>
          </p:cNvSpPr>
          <p:nvPr/>
        </p:nvSpPr>
        <p:spPr bwMode="auto">
          <a:xfrm>
            <a:off x="3461719" y="4886596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55" name="Line 52"/>
          <p:cNvSpPr/>
          <p:nvPr/>
        </p:nvSpPr>
        <p:spPr bwMode="auto">
          <a:xfrm>
            <a:off x="2784693" y="4795600"/>
            <a:ext cx="818962" cy="0"/>
          </a:xfrm>
          <a:prstGeom prst="line">
            <a:avLst/>
          </a:prstGeom>
          <a:ln w="29160">
            <a:solidFill>
              <a:srgbClr val="000000"/>
            </a:solidFill>
            <a:round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6" name="TextShape 53"/>
          <p:cNvSpPr>
            <a:spLocks/>
          </p:cNvSpPr>
          <p:nvPr/>
        </p:nvSpPr>
        <p:spPr bwMode="auto">
          <a:xfrm>
            <a:off x="435349" y="4601853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5'</a:t>
            </a:r>
          </a:p>
        </p:txBody>
      </p:sp>
      <p:sp>
        <p:nvSpPr>
          <p:cNvPr id="57" name="TextShape 54"/>
          <p:cNvSpPr>
            <a:spLocks/>
          </p:cNvSpPr>
          <p:nvPr/>
        </p:nvSpPr>
        <p:spPr bwMode="auto">
          <a:xfrm>
            <a:off x="435349" y="4929263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3'</a:t>
            </a:r>
          </a:p>
        </p:txBody>
      </p:sp>
      <p:grpSp>
        <p:nvGrpSpPr>
          <p:cNvPr id="58" name="Group 55"/>
          <p:cNvGrpSpPr/>
          <p:nvPr/>
        </p:nvGrpSpPr>
        <p:grpSpPr bwMode="auto">
          <a:xfrm>
            <a:off x="2162526" y="4674127"/>
            <a:ext cx="313043" cy="281260"/>
            <a:chOff x="1760400" y="3859560"/>
            <a:chExt cx="258840" cy="232560"/>
          </a:xfrm>
        </p:grpSpPr>
        <p:sp>
          <p:nvSpPr>
            <p:cNvPr id="59" name="Freeform 56"/>
            <p:cNvSpPr/>
            <p:nvPr/>
          </p:nvSpPr>
          <p:spPr bwMode="auto">
            <a:xfrm>
              <a:off x="1814040" y="3911760"/>
              <a:ext cx="141480" cy="180719"/>
            </a:xfrm>
            <a:custGeom>
              <a:avLst/>
              <a:gdLst/>
              <a:ahLst/>
              <a:cxnLst/>
              <a:rect l="0" t="0" r="r" b="b"/>
              <a:pathLst>
                <a:path w="393" h="502" extrusionOk="0">
                  <a:moveTo>
                    <a:pt x="193" y="501"/>
                  </a:moveTo>
                  <a:lnTo>
                    <a:pt x="0" y="250"/>
                  </a:lnTo>
                  <a:lnTo>
                    <a:pt x="3" y="0"/>
                  </a:lnTo>
                  <a:lnTo>
                    <a:pt x="392" y="2"/>
                  </a:lnTo>
                  <a:lnTo>
                    <a:pt x="390" y="252"/>
                  </a:lnTo>
                  <a:lnTo>
                    <a:pt x="193" y="501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TextShape 57"/>
            <p:cNvSpPr>
              <a:spLocks/>
            </p:cNvSpPr>
            <p:nvPr/>
          </p:nvSpPr>
          <p:spPr bwMode="auto">
            <a:xfrm rot="29399">
              <a:off x="1761120" y="386064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</p:grpSp>
      <p:grpSp>
        <p:nvGrpSpPr>
          <p:cNvPr id="61" name="Group 58"/>
          <p:cNvGrpSpPr/>
          <p:nvPr/>
        </p:nvGrpSpPr>
        <p:grpSpPr bwMode="auto">
          <a:xfrm>
            <a:off x="2441173" y="4716796"/>
            <a:ext cx="178944" cy="221176"/>
            <a:chOff x="1990800" y="3894840"/>
            <a:chExt cx="147960" cy="182880"/>
          </a:xfrm>
        </p:grpSpPr>
        <p:sp>
          <p:nvSpPr>
            <p:cNvPr id="62" name="Freeform 59"/>
            <p:cNvSpPr/>
            <p:nvPr/>
          </p:nvSpPr>
          <p:spPr bwMode="auto">
            <a:xfrm>
              <a:off x="1990800" y="38948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" name="Line 60"/>
          <p:cNvSpPr/>
          <p:nvPr/>
        </p:nvSpPr>
        <p:spPr bwMode="auto">
          <a:xfrm>
            <a:off x="696581" y="4707217"/>
            <a:ext cx="1938775" cy="9578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4" name="TextShape 61"/>
          <p:cNvSpPr>
            <a:spLocks/>
          </p:cNvSpPr>
          <p:nvPr/>
        </p:nvSpPr>
        <p:spPr bwMode="auto">
          <a:xfrm>
            <a:off x="529594" y="2231641"/>
            <a:ext cx="3801390" cy="412121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814" b="1" spc="-1" dirty="0" err="1">
                <a:latin typeface="Arial"/>
              </a:rPr>
              <a:t>Terminaison</a:t>
            </a:r>
            <a:r>
              <a:rPr lang="en-AU" sz="1814" b="1" spc="-1" dirty="0">
                <a:latin typeface="Arial"/>
              </a:rPr>
              <a:t> de </a:t>
            </a:r>
            <a:r>
              <a:rPr lang="en-AU" sz="1814" b="1" spc="-1" dirty="0" err="1">
                <a:latin typeface="Arial"/>
              </a:rPr>
              <a:t>synthèse</a:t>
            </a:r>
            <a:r>
              <a:rPr lang="en-AU" sz="1814" b="1" spc="-1" dirty="0">
                <a:latin typeface="Arial"/>
              </a:rPr>
              <a:t> </a:t>
            </a:r>
            <a:r>
              <a:rPr lang="en-AU" sz="1814" b="1" spc="-1" dirty="0" err="1">
                <a:latin typeface="Arial"/>
              </a:rPr>
              <a:t>d’ARN</a:t>
            </a:r>
            <a:endParaRPr lang="en-AU" sz="1814" b="1" spc="-1" dirty="0">
              <a:latin typeface="Arial"/>
            </a:endParaRPr>
          </a:p>
        </p:txBody>
      </p:sp>
      <p:sp>
        <p:nvSpPr>
          <p:cNvPr id="68" name="CustomShape 65"/>
          <p:cNvSpPr/>
          <p:nvPr/>
        </p:nvSpPr>
        <p:spPr bwMode="auto">
          <a:xfrm>
            <a:off x="7053918" y="4679968"/>
            <a:ext cx="3091243" cy="408392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9" name="Freeform 66"/>
          <p:cNvSpPr/>
          <p:nvPr/>
        </p:nvSpPr>
        <p:spPr bwMode="auto">
          <a:xfrm>
            <a:off x="7053918" y="4707397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0" name="Freeform 67"/>
          <p:cNvSpPr/>
          <p:nvPr/>
        </p:nvSpPr>
        <p:spPr bwMode="auto">
          <a:xfrm>
            <a:off x="7053918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1" name="Freeform 68"/>
          <p:cNvSpPr/>
          <p:nvPr/>
        </p:nvSpPr>
        <p:spPr bwMode="auto">
          <a:xfrm>
            <a:off x="7271611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2" name="Freeform 69"/>
          <p:cNvSpPr/>
          <p:nvPr/>
        </p:nvSpPr>
        <p:spPr bwMode="auto">
          <a:xfrm>
            <a:off x="7271611" y="470739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3" name="Line 70"/>
          <p:cNvSpPr/>
          <p:nvPr/>
        </p:nvSpPr>
        <p:spPr bwMode="auto">
          <a:xfrm>
            <a:off x="7053918" y="5088360"/>
            <a:ext cx="3047704" cy="0"/>
          </a:xfrm>
          <a:prstGeom prst="line">
            <a:avLst/>
          </a:prstGeom>
          <a:ln w="29160">
            <a:solidFill>
              <a:srgbClr val="51515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74" name="Freeform 71"/>
          <p:cNvSpPr/>
          <p:nvPr/>
        </p:nvSpPr>
        <p:spPr bwMode="auto">
          <a:xfrm>
            <a:off x="7053918" y="4707397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5" name="Freeform 72"/>
          <p:cNvSpPr/>
          <p:nvPr/>
        </p:nvSpPr>
        <p:spPr bwMode="auto">
          <a:xfrm>
            <a:off x="7489304" y="470739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6" name="Freeform 73"/>
          <p:cNvSpPr/>
          <p:nvPr/>
        </p:nvSpPr>
        <p:spPr bwMode="auto">
          <a:xfrm>
            <a:off x="7489304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7" name="Freeform 74"/>
          <p:cNvSpPr/>
          <p:nvPr/>
        </p:nvSpPr>
        <p:spPr bwMode="auto">
          <a:xfrm>
            <a:off x="7706997" y="470739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8" name="Freeform 75"/>
          <p:cNvSpPr/>
          <p:nvPr/>
        </p:nvSpPr>
        <p:spPr bwMode="auto">
          <a:xfrm>
            <a:off x="7706997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9" name="Freeform 76"/>
          <p:cNvSpPr/>
          <p:nvPr/>
        </p:nvSpPr>
        <p:spPr bwMode="auto">
          <a:xfrm>
            <a:off x="7925126" y="4707397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0" name="Freeform 77"/>
          <p:cNvSpPr/>
          <p:nvPr/>
        </p:nvSpPr>
        <p:spPr bwMode="auto">
          <a:xfrm>
            <a:off x="7925126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1" name="Freeform 78"/>
          <p:cNvSpPr/>
          <p:nvPr/>
        </p:nvSpPr>
        <p:spPr bwMode="auto">
          <a:xfrm>
            <a:off x="8142819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2" name="Freeform 79"/>
          <p:cNvSpPr/>
          <p:nvPr/>
        </p:nvSpPr>
        <p:spPr bwMode="auto">
          <a:xfrm>
            <a:off x="8142819" y="470739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3" name="Freeform 80"/>
          <p:cNvSpPr/>
          <p:nvPr/>
        </p:nvSpPr>
        <p:spPr bwMode="auto">
          <a:xfrm>
            <a:off x="8360077" y="484236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4" name="Freeform 81"/>
          <p:cNvSpPr/>
          <p:nvPr/>
        </p:nvSpPr>
        <p:spPr bwMode="auto">
          <a:xfrm>
            <a:off x="8360077" y="4706526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" name="Freeform 82"/>
          <p:cNvSpPr/>
          <p:nvPr/>
        </p:nvSpPr>
        <p:spPr bwMode="auto">
          <a:xfrm>
            <a:off x="8578641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" name="Freeform 83"/>
          <p:cNvSpPr/>
          <p:nvPr/>
        </p:nvSpPr>
        <p:spPr bwMode="auto">
          <a:xfrm>
            <a:off x="8795028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" name="Freeform 84"/>
          <p:cNvSpPr/>
          <p:nvPr/>
        </p:nvSpPr>
        <p:spPr bwMode="auto">
          <a:xfrm>
            <a:off x="9013156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" name="Freeform 85"/>
          <p:cNvSpPr/>
          <p:nvPr/>
        </p:nvSpPr>
        <p:spPr bwMode="auto">
          <a:xfrm>
            <a:off x="9230849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" name="Freeform 86"/>
          <p:cNvSpPr/>
          <p:nvPr/>
        </p:nvSpPr>
        <p:spPr bwMode="auto">
          <a:xfrm>
            <a:off x="9448542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0" name="Freeform 87"/>
          <p:cNvSpPr/>
          <p:nvPr/>
        </p:nvSpPr>
        <p:spPr bwMode="auto">
          <a:xfrm>
            <a:off x="9666671" y="4843237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0"/>
                </a:moveTo>
                <a:lnTo>
                  <a:pt x="0" y="250"/>
                </a:lnTo>
                <a:lnTo>
                  <a:pt x="0" y="500"/>
                </a:lnTo>
                <a:lnTo>
                  <a:pt x="400" y="500"/>
                </a:lnTo>
                <a:lnTo>
                  <a:pt x="400" y="250"/>
                </a:lnTo>
                <a:lnTo>
                  <a:pt x="200" y="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" name="TextShape 88"/>
          <p:cNvSpPr>
            <a:spLocks/>
          </p:cNvSpPr>
          <p:nvPr/>
        </p:nvSpPr>
        <p:spPr bwMode="auto">
          <a:xfrm>
            <a:off x="6966841" y="4637735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92" name="TextShape 89"/>
          <p:cNvSpPr>
            <a:spLocks/>
          </p:cNvSpPr>
          <p:nvPr/>
        </p:nvSpPr>
        <p:spPr bwMode="auto">
          <a:xfrm>
            <a:off x="6975548" y="4847156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93" name="TextShape 90"/>
          <p:cNvSpPr>
            <a:spLocks/>
          </p:cNvSpPr>
          <p:nvPr/>
        </p:nvSpPr>
        <p:spPr bwMode="auto">
          <a:xfrm>
            <a:off x="7402227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94" name="TextShape 91"/>
          <p:cNvSpPr>
            <a:spLocks/>
          </p:cNvSpPr>
          <p:nvPr/>
        </p:nvSpPr>
        <p:spPr bwMode="auto">
          <a:xfrm>
            <a:off x="8286061" y="4851074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95" name="TextShape 92"/>
          <p:cNvSpPr>
            <a:spLocks/>
          </p:cNvSpPr>
          <p:nvPr/>
        </p:nvSpPr>
        <p:spPr bwMode="auto">
          <a:xfrm>
            <a:off x="8277353" y="4637735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96" name="TextShape 93"/>
          <p:cNvSpPr>
            <a:spLocks/>
          </p:cNvSpPr>
          <p:nvPr/>
        </p:nvSpPr>
        <p:spPr bwMode="auto">
          <a:xfrm>
            <a:off x="7641689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97" name="TextShape 94"/>
          <p:cNvSpPr>
            <a:spLocks/>
          </p:cNvSpPr>
          <p:nvPr/>
        </p:nvSpPr>
        <p:spPr bwMode="auto">
          <a:xfrm>
            <a:off x="7400921" y="4637735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98" name="TextShape 95"/>
          <p:cNvSpPr>
            <a:spLocks/>
          </p:cNvSpPr>
          <p:nvPr/>
        </p:nvSpPr>
        <p:spPr bwMode="auto">
          <a:xfrm>
            <a:off x="7632981" y="4637735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99" name="TextShape 96"/>
          <p:cNvSpPr>
            <a:spLocks/>
          </p:cNvSpPr>
          <p:nvPr/>
        </p:nvSpPr>
        <p:spPr bwMode="auto">
          <a:xfrm>
            <a:off x="8947848" y="485891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100" name="TextShape 97"/>
          <p:cNvSpPr>
            <a:spLocks/>
          </p:cNvSpPr>
          <p:nvPr/>
        </p:nvSpPr>
        <p:spPr bwMode="auto">
          <a:xfrm>
            <a:off x="9161188" y="4859347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101" name="TextShape 98"/>
          <p:cNvSpPr>
            <a:spLocks/>
          </p:cNvSpPr>
          <p:nvPr/>
        </p:nvSpPr>
        <p:spPr bwMode="auto">
          <a:xfrm>
            <a:off x="7197595" y="4638170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102" name="TextShape 99"/>
          <p:cNvSpPr>
            <a:spLocks/>
          </p:cNvSpPr>
          <p:nvPr/>
        </p:nvSpPr>
        <p:spPr bwMode="auto">
          <a:xfrm>
            <a:off x="7859382" y="4858911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103" name="TextShape 100"/>
          <p:cNvSpPr>
            <a:spLocks/>
          </p:cNvSpPr>
          <p:nvPr/>
        </p:nvSpPr>
        <p:spPr bwMode="auto">
          <a:xfrm>
            <a:off x="9600928" y="4857170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104" name="TextShape 101"/>
          <p:cNvSpPr>
            <a:spLocks/>
          </p:cNvSpPr>
          <p:nvPr/>
        </p:nvSpPr>
        <p:spPr bwMode="auto">
          <a:xfrm>
            <a:off x="7197595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5" name="TextShape 102"/>
          <p:cNvSpPr>
            <a:spLocks/>
          </p:cNvSpPr>
          <p:nvPr/>
        </p:nvSpPr>
        <p:spPr bwMode="auto">
          <a:xfrm>
            <a:off x="7851981" y="4637735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6" name="TextShape 103"/>
          <p:cNvSpPr>
            <a:spLocks/>
          </p:cNvSpPr>
          <p:nvPr/>
        </p:nvSpPr>
        <p:spPr bwMode="auto">
          <a:xfrm>
            <a:off x="8077076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7" name="TextShape 104"/>
          <p:cNvSpPr>
            <a:spLocks/>
          </p:cNvSpPr>
          <p:nvPr/>
        </p:nvSpPr>
        <p:spPr bwMode="auto">
          <a:xfrm>
            <a:off x="9383235" y="4859347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8" name="TextShape 105"/>
          <p:cNvSpPr>
            <a:spLocks/>
          </p:cNvSpPr>
          <p:nvPr/>
        </p:nvSpPr>
        <p:spPr bwMode="auto">
          <a:xfrm>
            <a:off x="8512462" y="485891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09" name="TextShape 106"/>
          <p:cNvSpPr>
            <a:spLocks/>
          </p:cNvSpPr>
          <p:nvPr/>
        </p:nvSpPr>
        <p:spPr bwMode="auto">
          <a:xfrm>
            <a:off x="8731026" y="4869796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110" name="TextShape 107"/>
          <p:cNvSpPr>
            <a:spLocks/>
          </p:cNvSpPr>
          <p:nvPr/>
        </p:nvSpPr>
        <p:spPr bwMode="auto">
          <a:xfrm>
            <a:off x="8077075" y="4645137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113" name="Freeform 110"/>
          <p:cNvSpPr/>
          <p:nvPr/>
        </p:nvSpPr>
        <p:spPr bwMode="auto">
          <a:xfrm>
            <a:off x="9884364" y="4858911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464"/>
                </a:moveTo>
                <a:lnTo>
                  <a:pt x="0" y="0"/>
                </a:lnTo>
                <a:lnTo>
                  <a:pt x="200" y="232"/>
                </a:lnTo>
                <a:lnTo>
                  <a:pt x="400" y="0"/>
                </a:lnTo>
                <a:lnTo>
                  <a:pt x="400" y="464"/>
                </a:lnTo>
                <a:lnTo>
                  <a:pt x="200" y="464"/>
                </a:lnTo>
                <a:lnTo>
                  <a:pt x="0" y="464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4" name="TextShape 111"/>
          <p:cNvSpPr>
            <a:spLocks/>
          </p:cNvSpPr>
          <p:nvPr/>
        </p:nvSpPr>
        <p:spPr bwMode="auto">
          <a:xfrm>
            <a:off x="9819057" y="4859347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115" name="Line 112"/>
          <p:cNvSpPr/>
          <p:nvPr/>
        </p:nvSpPr>
        <p:spPr bwMode="auto">
          <a:xfrm>
            <a:off x="9142030" y="4768351"/>
            <a:ext cx="818962" cy="0"/>
          </a:xfrm>
          <a:prstGeom prst="line">
            <a:avLst/>
          </a:prstGeom>
          <a:ln w="1008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16" name="TextShape 113"/>
          <p:cNvSpPr>
            <a:spLocks/>
          </p:cNvSpPr>
          <p:nvPr/>
        </p:nvSpPr>
        <p:spPr bwMode="auto">
          <a:xfrm>
            <a:off x="6792686" y="4574603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5'</a:t>
            </a:r>
          </a:p>
        </p:txBody>
      </p:sp>
      <p:sp>
        <p:nvSpPr>
          <p:cNvPr id="117" name="TextShape 114"/>
          <p:cNvSpPr>
            <a:spLocks/>
          </p:cNvSpPr>
          <p:nvPr/>
        </p:nvSpPr>
        <p:spPr bwMode="auto">
          <a:xfrm>
            <a:off x="6792686" y="4902015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3'</a:t>
            </a:r>
          </a:p>
        </p:txBody>
      </p:sp>
      <p:grpSp>
        <p:nvGrpSpPr>
          <p:cNvPr id="118" name="Group 115"/>
          <p:cNvGrpSpPr/>
          <p:nvPr/>
        </p:nvGrpSpPr>
        <p:grpSpPr bwMode="auto">
          <a:xfrm>
            <a:off x="8519863" y="4646878"/>
            <a:ext cx="313043" cy="281260"/>
            <a:chOff x="5172120" y="3842280"/>
            <a:chExt cx="258840" cy="232560"/>
          </a:xfrm>
        </p:grpSpPr>
        <p:sp>
          <p:nvSpPr>
            <p:cNvPr id="119" name="Freeform 116"/>
            <p:cNvSpPr/>
            <p:nvPr/>
          </p:nvSpPr>
          <p:spPr bwMode="auto">
            <a:xfrm>
              <a:off x="5225760" y="3894480"/>
              <a:ext cx="141480" cy="180719"/>
            </a:xfrm>
            <a:custGeom>
              <a:avLst/>
              <a:gdLst/>
              <a:ahLst/>
              <a:cxnLst/>
              <a:rect l="0" t="0" r="r" b="b"/>
              <a:pathLst>
                <a:path w="393" h="502" extrusionOk="0">
                  <a:moveTo>
                    <a:pt x="193" y="501"/>
                  </a:moveTo>
                  <a:lnTo>
                    <a:pt x="0" y="250"/>
                  </a:lnTo>
                  <a:lnTo>
                    <a:pt x="3" y="0"/>
                  </a:lnTo>
                  <a:lnTo>
                    <a:pt x="392" y="2"/>
                  </a:lnTo>
                  <a:lnTo>
                    <a:pt x="390" y="252"/>
                  </a:lnTo>
                  <a:lnTo>
                    <a:pt x="193" y="501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TextShape 117"/>
            <p:cNvSpPr>
              <a:spLocks/>
            </p:cNvSpPr>
            <p:nvPr/>
          </p:nvSpPr>
          <p:spPr bwMode="auto">
            <a:xfrm rot="29399">
              <a:off x="5172840" y="384336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</p:grpSp>
      <p:grpSp>
        <p:nvGrpSpPr>
          <p:cNvPr id="121" name="Group 118"/>
          <p:cNvGrpSpPr/>
          <p:nvPr/>
        </p:nvGrpSpPr>
        <p:grpSpPr bwMode="auto">
          <a:xfrm>
            <a:off x="8798511" y="4689546"/>
            <a:ext cx="178944" cy="221176"/>
            <a:chOff x="5402520" y="3877560"/>
            <a:chExt cx="147960" cy="182880"/>
          </a:xfrm>
        </p:grpSpPr>
        <p:sp>
          <p:nvSpPr>
            <p:cNvPr id="122" name="Freeform 119"/>
            <p:cNvSpPr/>
            <p:nvPr/>
          </p:nvSpPr>
          <p:spPr bwMode="auto">
            <a:xfrm>
              <a:off x="5402520" y="387756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3" name="Line 120"/>
          <p:cNvSpPr/>
          <p:nvPr/>
        </p:nvSpPr>
        <p:spPr bwMode="auto">
          <a:xfrm>
            <a:off x="7053918" y="4679968"/>
            <a:ext cx="1938775" cy="9578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124" name="Group 121"/>
          <p:cNvGrpSpPr/>
          <p:nvPr/>
        </p:nvGrpSpPr>
        <p:grpSpPr bwMode="auto">
          <a:xfrm>
            <a:off x="7489304" y="4703914"/>
            <a:ext cx="178944" cy="221176"/>
            <a:chOff x="4320000" y="3889440"/>
            <a:chExt cx="147960" cy="182880"/>
          </a:xfrm>
        </p:grpSpPr>
        <p:sp>
          <p:nvSpPr>
            <p:cNvPr id="125" name="Freeform 122"/>
            <p:cNvSpPr/>
            <p:nvPr/>
          </p:nvSpPr>
          <p:spPr bwMode="auto">
            <a:xfrm>
              <a:off x="4320000" y="38894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7" name="Group 124"/>
          <p:cNvGrpSpPr/>
          <p:nvPr/>
        </p:nvGrpSpPr>
        <p:grpSpPr bwMode="auto">
          <a:xfrm>
            <a:off x="6705609" y="5576864"/>
            <a:ext cx="3339413" cy="1128086"/>
            <a:chOff x="3672000" y="4611240"/>
            <a:chExt cx="2761200" cy="932760"/>
          </a:xfrm>
        </p:grpSpPr>
        <p:sp>
          <p:nvSpPr>
            <p:cNvPr id="128" name="Line 125"/>
            <p:cNvSpPr/>
            <p:nvPr/>
          </p:nvSpPr>
          <p:spPr bwMode="auto">
            <a:xfrm>
              <a:off x="4320000" y="4951800"/>
              <a:ext cx="0" cy="311760"/>
            </a:xfrm>
            <a:prstGeom prst="line">
              <a:avLst/>
            </a:prstGeom>
            <a:ln w="10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29" name="Freeform 126"/>
            <p:cNvSpPr/>
            <p:nvPr/>
          </p:nvSpPr>
          <p:spPr bwMode="auto">
            <a:xfrm>
              <a:off x="3888000" y="4721039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0"/>
                  </a:moveTo>
                  <a:lnTo>
                    <a:pt x="0" y="464"/>
                  </a:lnTo>
                  <a:lnTo>
                    <a:pt x="200" y="232"/>
                  </a:lnTo>
                  <a:lnTo>
                    <a:pt x="400" y="464"/>
                  </a:lnTo>
                  <a:lnTo>
                    <a:pt x="400" y="0"/>
                  </a:lnTo>
                  <a:lnTo>
                    <a:pt x="200" y="0"/>
                  </a:lnTo>
                  <a:lnTo>
                    <a:pt x="0" y="0"/>
                  </a:lnTo>
                </a:path>
              </a:pathLst>
            </a:custGeom>
            <a:solidFill>
              <a:srgbClr val="92DC8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127"/>
            <p:cNvSpPr/>
            <p:nvPr/>
          </p:nvSpPr>
          <p:spPr bwMode="auto">
            <a:xfrm>
              <a:off x="4068000" y="4721039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50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250"/>
                  </a:lnTo>
                  <a:lnTo>
                    <a:pt x="200" y="500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128"/>
            <p:cNvSpPr/>
            <p:nvPr/>
          </p:nvSpPr>
          <p:spPr bwMode="auto">
            <a:xfrm>
              <a:off x="3888000" y="4721039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0"/>
                  </a:moveTo>
                  <a:lnTo>
                    <a:pt x="0" y="464"/>
                  </a:lnTo>
                  <a:lnTo>
                    <a:pt x="200" y="232"/>
                  </a:lnTo>
                  <a:lnTo>
                    <a:pt x="400" y="464"/>
                  </a:lnTo>
                  <a:lnTo>
                    <a:pt x="400" y="0"/>
                  </a:lnTo>
                  <a:lnTo>
                    <a:pt x="200" y="0"/>
                  </a:lnTo>
                  <a:lnTo>
                    <a:pt x="0" y="0"/>
                  </a:lnTo>
                </a:path>
              </a:pathLst>
            </a:custGeom>
            <a:solidFill>
              <a:srgbClr val="92DC8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129"/>
            <p:cNvSpPr/>
            <p:nvPr/>
          </p:nvSpPr>
          <p:spPr bwMode="auto">
            <a:xfrm>
              <a:off x="4248000" y="4721039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50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250"/>
                  </a:lnTo>
                  <a:lnTo>
                    <a:pt x="200" y="50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130"/>
            <p:cNvSpPr/>
            <p:nvPr/>
          </p:nvSpPr>
          <p:spPr bwMode="auto">
            <a:xfrm>
              <a:off x="4428000" y="4721039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50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250"/>
                  </a:lnTo>
                  <a:lnTo>
                    <a:pt x="200" y="50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Freeform 131"/>
            <p:cNvSpPr/>
            <p:nvPr/>
          </p:nvSpPr>
          <p:spPr bwMode="auto">
            <a:xfrm>
              <a:off x="4608360" y="4721039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0"/>
                  </a:moveTo>
                  <a:lnTo>
                    <a:pt x="0" y="464"/>
                  </a:lnTo>
                  <a:lnTo>
                    <a:pt x="200" y="232"/>
                  </a:lnTo>
                  <a:lnTo>
                    <a:pt x="400" y="464"/>
                  </a:lnTo>
                  <a:lnTo>
                    <a:pt x="400" y="0"/>
                  </a:lnTo>
                  <a:lnTo>
                    <a:pt x="200" y="0"/>
                  </a:lnTo>
                  <a:lnTo>
                    <a:pt x="0" y="0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132"/>
            <p:cNvSpPr/>
            <p:nvPr/>
          </p:nvSpPr>
          <p:spPr bwMode="auto">
            <a:xfrm>
              <a:off x="4788360" y="4721039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50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250"/>
                  </a:lnTo>
                  <a:lnTo>
                    <a:pt x="200" y="500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133"/>
            <p:cNvSpPr/>
            <p:nvPr/>
          </p:nvSpPr>
          <p:spPr bwMode="auto">
            <a:xfrm>
              <a:off x="4968000" y="47203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0"/>
                  </a:moveTo>
                  <a:lnTo>
                    <a:pt x="0" y="464"/>
                  </a:lnTo>
                  <a:lnTo>
                    <a:pt x="200" y="232"/>
                  </a:lnTo>
                  <a:lnTo>
                    <a:pt x="400" y="464"/>
                  </a:lnTo>
                  <a:lnTo>
                    <a:pt x="400" y="0"/>
                  </a:lnTo>
                  <a:lnTo>
                    <a:pt x="200" y="0"/>
                  </a:lnTo>
                  <a:lnTo>
                    <a:pt x="0" y="0"/>
                  </a:lnTo>
                </a:path>
              </a:pathLst>
            </a:custGeom>
            <a:solidFill>
              <a:srgbClr val="92DC8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TextShape 134"/>
            <p:cNvSpPr>
              <a:spLocks/>
            </p:cNvSpPr>
            <p:nvPr/>
          </p:nvSpPr>
          <p:spPr bwMode="auto">
            <a:xfrm>
              <a:off x="3816000" y="466344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C</a:t>
              </a:r>
            </a:p>
          </p:txBody>
        </p:sp>
        <p:sp>
          <p:nvSpPr>
            <p:cNvPr id="138" name="TextShape 135"/>
            <p:cNvSpPr>
              <a:spLocks/>
            </p:cNvSpPr>
            <p:nvPr/>
          </p:nvSpPr>
          <p:spPr bwMode="auto">
            <a:xfrm>
              <a:off x="4899600" y="466344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C</a:t>
              </a:r>
            </a:p>
          </p:txBody>
        </p:sp>
        <p:sp>
          <p:nvSpPr>
            <p:cNvPr id="139" name="TextShape 136"/>
            <p:cNvSpPr>
              <a:spLocks/>
            </p:cNvSpPr>
            <p:nvPr/>
          </p:nvSpPr>
          <p:spPr bwMode="auto">
            <a:xfrm>
              <a:off x="4174920" y="466344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40" name="TextShape 137"/>
            <p:cNvSpPr>
              <a:spLocks/>
            </p:cNvSpPr>
            <p:nvPr/>
          </p:nvSpPr>
          <p:spPr bwMode="auto">
            <a:xfrm>
              <a:off x="4366800" y="466344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41" name="TextShape 138"/>
            <p:cNvSpPr>
              <a:spLocks/>
            </p:cNvSpPr>
            <p:nvPr/>
          </p:nvSpPr>
          <p:spPr bwMode="auto">
            <a:xfrm>
              <a:off x="4006800" y="466380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42" name="TextShape 139"/>
            <p:cNvSpPr>
              <a:spLocks/>
            </p:cNvSpPr>
            <p:nvPr/>
          </p:nvSpPr>
          <p:spPr bwMode="auto">
            <a:xfrm>
              <a:off x="4547880" y="466344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43" name="TextShape 140"/>
            <p:cNvSpPr>
              <a:spLocks/>
            </p:cNvSpPr>
            <p:nvPr/>
          </p:nvSpPr>
          <p:spPr bwMode="auto">
            <a:xfrm>
              <a:off x="4734000" y="466956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44" name="TextShape 141"/>
            <p:cNvSpPr>
              <a:spLocks/>
            </p:cNvSpPr>
            <p:nvPr/>
          </p:nvSpPr>
          <p:spPr bwMode="auto">
            <a:xfrm>
              <a:off x="3672000" y="4611240"/>
              <a:ext cx="275040" cy="23220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209" spc="-1">
                  <a:latin typeface="Arial"/>
                </a:rPr>
                <a:t>5'</a:t>
              </a:r>
            </a:p>
          </p:txBody>
        </p:sp>
        <p:grpSp>
          <p:nvGrpSpPr>
            <p:cNvPr id="145" name="Group 142"/>
            <p:cNvGrpSpPr/>
            <p:nvPr/>
          </p:nvGrpSpPr>
          <p:grpSpPr bwMode="auto">
            <a:xfrm>
              <a:off x="5100120" y="4671000"/>
              <a:ext cx="258840" cy="232560"/>
              <a:chOff x="5100120" y="4671000"/>
              <a:chExt cx="258840" cy="232560"/>
            </a:xfrm>
          </p:grpSpPr>
          <p:sp>
            <p:nvSpPr>
              <p:cNvPr id="146" name="Freeform 143"/>
              <p:cNvSpPr/>
              <p:nvPr/>
            </p:nvSpPr>
            <p:spPr bwMode="auto">
              <a:xfrm>
                <a:off x="5153760" y="4723200"/>
                <a:ext cx="141480" cy="180719"/>
              </a:xfrm>
              <a:custGeom>
                <a:avLst/>
                <a:gdLst/>
                <a:ahLst/>
                <a:cxnLst/>
                <a:rect l="0" t="0" r="r" b="b"/>
                <a:pathLst>
                  <a:path w="393" h="502" extrusionOk="0">
                    <a:moveTo>
                      <a:pt x="193" y="501"/>
                    </a:moveTo>
                    <a:lnTo>
                      <a:pt x="0" y="250"/>
                    </a:lnTo>
                    <a:lnTo>
                      <a:pt x="3" y="0"/>
                    </a:lnTo>
                    <a:lnTo>
                      <a:pt x="392" y="2"/>
                    </a:lnTo>
                    <a:lnTo>
                      <a:pt x="390" y="252"/>
                    </a:lnTo>
                    <a:lnTo>
                      <a:pt x="193" y="501"/>
                    </a:lnTo>
                  </a:path>
                </a:pathLst>
              </a:custGeom>
              <a:solidFill>
                <a:srgbClr val="0E416A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TextShape 144"/>
              <p:cNvSpPr>
                <a:spLocks/>
              </p:cNvSpPr>
              <p:nvPr/>
            </p:nvSpPr>
            <p:spPr bwMode="auto">
              <a:xfrm rot="29399">
                <a:off x="5100840" y="4672080"/>
                <a:ext cx="25704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solidFill>
                      <a:srgbClr val="FFFFFF"/>
                    </a:solidFill>
                    <a:latin typeface="Arial"/>
                  </a:rPr>
                  <a:t>A</a:t>
                </a:r>
                <a:endParaRPr lang="en-AU" sz="1088" spc="-1">
                  <a:latin typeface="Arial"/>
                </a:endParaRPr>
              </a:p>
            </p:txBody>
          </p:sp>
        </p:grpSp>
        <p:grpSp>
          <p:nvGrpSpPr>
            <p:cNvPr id="148" name="Group 145"/>
            <p:cNvGrpSpPr/>
            <p:nvPr/>
          </p:nvGrpSpPr>
          <p:grpSpPr bwMode="auto">
            <a:xfrm>
              <a:off x="5330520" y="4706280"/>
              <a:ext cx="147960" cy="182880"/>
              <a:chOff x="5330520" y="4706280"/>
              <a:chExt cx="147960" cy="182880"/>
            </a:xfrm>
          </p:grpSpPr>
          <p:sp>
            <p:nvSpPr>
              <p:cNvPr id="149" name="Freeform 146"/>
              <p:cNvSpPr/>
              <p:nvPr/>
            </p:nvSpPr>
            <p:spPr bwMode="auto">
              <a:xfrm>
                <a:off x="5330520" y="4706280"/>
                <a:ext cx="148320" cy="183240"/>
              </a:xfrm>
              <a:custGeom>
                <a:avLst/>
                <a:gdLst/>
                <a:ahLst/>
                <a:cxnLst/>
                <a:rect l="0" t="0" r="r" b="b"/>
                <a:pathLst>
                  <a:path w="412" h="509" extrusionOk="0">
                    <a:moveTo>
                      <a:pt x="189" y="508"/>
                    </a:moveTo>
                    <a:lnTo>
                      <a:pt x="0" y="250"/>
                    </a:lnTo>
                    <a:lnTo>
                      <a:pt x="11" y="0"/>
                    </a:lnTo>
                    <a:lnTo>
                      <a:pt x="411" y="18"/>
                    </a:lnTo>
                    <a:lnTo>
                      <a:pt x="400" y="267"/>
                    </a:lnTo>
                    <a:lnTo>
                      <a:pt x="189" y="508"/>
                    </a:lnTo>
                  </a:path>
                </a:pathLst>
              </a:custGeom>
              <a:solidFill>
                <a:srgbClr val="CE181E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0" name="Group 147"/>
            <p:cNvGrpSpPr/>
            <p:nvPr/>
          </p:nvGrpSpPr>
          <p:grpSpPr bwMode="auto">
            <a:xfrm>
              <a:off x="4248000" y="4718160"/>
              <a:ext cx="147960" cy="182880"/>
              <a:chOff x="4248000" y="4718160"/>
              <a:chExt cx="147960" cy="182880"/>
            </a:xfrm>
          </p:grpSpPr>
          <p:sp>
            <p:nvSpPr>
              <p:cNvPr id="151" name="Freeform 148"/>
              <p:cNvSpPr/>
              <p:nvPr/>
            </p:nvSpPr>
            <p:spPr bwMode="auto">
              <a:xfrm>
                <a:off x="4248000" y="4718160"/>
                <a:ext cx="148320" cy="183240"/>
              </a:xfrm>
              <a:custGeom>
                <a:avLst/>
                <a:gdLst/>
                <a:ahLst/>
                <a:cxnLst/>
                <a:rect l="0" t="0" r="r" b="b"/>
                <a:pathLst>
                  <a:path w="412" h="509" extrusionOk="0">
                    <a:moveTo>
                      <a:pt x="189" y="508"/>
                    </a:moveTo>
                    <a:lnTo>
                      <a:pt x="0" y="250"/>
                    </a:lnTo>
                    <a:lnTo>
                      <a:pt x="11" y="0"/>
                    </a:lnTo>
                    <a:lnTo>
                      <a:pt x="411" y="18"/>
                    </a:lnTo>
                    <a:lnTo>
                      <a:pt x="400" y="267"/>
                    </a:lnTo>
                    <a:lnTo>
                      <a:pt x="189" y="508"/>
                    </a:lnTo>
                  </a:path>
                </a:pathLst>
              </a:custGeom>
              <a:solidFill>
                <a:srgbClr val="CE181E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2" name="Group 149"/>
            <p:cNvGrpSpPr/>
            <p:nvPr/>
          </p:nvGrpSpPr>
          <p:grpSpPr bwMode="auto">
            <a:xfrm>
              <a:off x="5987880" y="4668840"/>
              <a:ext cx="263160" cy="218520"/>
              <a:chOff x="5987880" y="4668840"/>
              <a:chExt cx="263160" cy="218520"/>
            </a:xfrm>
          </p:grpSpPr>
          <p:sp>
            <p:nvSpPr>
              <p:cNvPr id="153" name="Freeform 150"/>
              <p:cNvSpPr/>
              <p:nvPr/>
            </p:nvSpPr>
            <p:spPr bwMode="auto">
              <a:xfrm>
                <a:off x="6059880" y="4720320"/>
                <a:ext cx="144360" cy="167400"/>
              </a:xfrm>
              <a:custGeom>
                <a:avLst/>
                <a:gdLst/>
                <a:ahLst/>
                <a:cxnLst/>
                <a:rect l="0" t="0" r="r" b="b"/>
                <a:pathLst>
                  <a:path w="401" h="465" extrusionOk="0">
                    <a:moveTo>
                      <a:pt x="0" y="0"/>
                    </a:moveTo>
                    <a:lnTo>
                      <a:pt x="0" y="464"/>
                    </a:lnTo>
                    <a:lnTo>
                      <a:pt x="200" y="232"/>
                    </a:lnTo>
                    <a:lnTo>
                      <a:pt x="400" y="464"/>
                    </a:lnTo>
                    <a:lnTo>
                      <a:pt x="400" y="0"/>
                    </a:lnTo>
                    <a:lnTo>
                      <a:pt x="20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EC2F8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TextShape 151"/>
              <p:cNvSpPr>
                <a:spLocks/>
              </p:cNvSpPr>
              <p:nvPr/>
            </p:nvSpPr>
            <p:spPr bwMode="auto">
              <a:xfrm>
                <a:off x="5987880" y="4668840"/>
                <a:ext cx="26316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latin typeface="Arial"/>
                  </a:rPr>
                  <a:t>U</a:t>
                </a:r>
              </a:p>
            </p:txBody>
          </p:sp>
        </p:grpSp>
        <p:grpSp>
          <p:nvGrpSpPr>
            <p:cNvPr id="155" name="Group 152"/>
            <p:cNvGrpSpPr/>
            <p:nvPr/>
          </p:nvGrpSpPr>
          <p:grpSpPr bwMode="auto">
            <a:xfrm>
              <a:off x="5445360" y="4668480"/>
              <a:ext cx="266400" cy="218520"/>
              <a:chOff x="5445360" y="4668480"/>
              <a:chExt cx="266400" cy="218520"/>
            </a:xfrm>
          </p:grpSpPr>
          <p:sp>
            <p:nvSpPr>
              <p:cNvPr id="156" name="Freeform 153"/>
              <p:cNvSpPr/>
              <p:nvPr/>
            </p:nvSpPr>
            <p:spPr bwMode="auto">
              <a:xfrm>
                <a:off x="5514480" y="4722840"/>
                <a:ext cx="146160" cy="159480"/>
              </a:xfrm>
              <a:custGeom>
                <a:avLst/>
                <a:gdLst/>
                <a:ahLst/>
                <a:cxnLst/>
                <a:rect l="0" t="0" r="r" b="b"/>
                <a:pathLst>
                  <a:path w="406" h="443" extrusionOk="0">
                    <a:moveTo>
                      <a:pt x="0" y="0"/>
                    </a:moveTo>
                    <a:lnTo>
                      <a:pt x="0" y="442"/>
                    </a:lnTo>
                    <a:lnTo>
                      <a:pt x="202" y="221"/>
                    </a:lnTo>
                    <a:lnTo>
                      <a:pt x="405" y="442"/>
                    </a:lnTo>
                    <a:lnTo>
                      <a:pt x="405" y="0"/>
                    </a:lnTo>
                    <a:lnTo>
                      <a:pt x="20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2DC88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TextShape 154"/>
              <p:cNvSpPr>
                <a:spLocks/>
              </p:cNvSpPr>
              <p:nvPr/>
            </p:nvSpPr>
            <p:spPr bwMode="auto">
              <a:xfrm>
                <a:off x="5445360" y="4668480"/>
                <a:ext cx="26640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latin typeface="Arial"/>
                  </a:rPr>
                  <a:t>C</a:t>
                </a:r>
              </a:p>
            </p:txBody>
          </p:sp>
        </p:grpSp>
        <p:grpSp>
          <p:nvGrpSpPr>
            <p:cNvPr id="158" name="Group 155"/>
            <p:cNvGrpSpPr/>
            <p:nvPr/>
          </p:nvGrpSpPr>
          <p:grpSpPr bwMode="auto">
            <a:xfrm>
              <a:off x="5625360" y="4668840"/>
              <a:ext cx="266400" cy="218520"/>
              <a:chOff x="5625360" y="4668840"/>
              <a:chExt cx="266400" cy="218520"/>
            </a:xfrm>
          </p:grpSpPr>
          <p:sp>
            <p:nvSpPr>
              <p:cNvPr id="159" name="Freeform 156"/>
              <p:cNvSpPr/>
              <p:nvPr/>
            </p:nvSpPr>
            <p:spPr bwMode="auto">
              <a:xfrm>
                <a:off x="5694480" y="4723200"/>
                <a:ext cx="146160" cy="159480"/>
              </a:xfrm>
              <a:custGeom>
                <a:avLst/>
                <a:gdLst/>
                <a:ahLst/>
                <a:cxnLst/>
                <a:rect l="0" t="0" r="r" b="b"/>
                <a:pathLst>
                  <a:path w="406" h="443" extrusionOk="0">
                    <a:moveTo>
                      <a:pt x="0" y="0"/>
                    </a:moveTo>
                    <a:lnTo>
                      <a:pt x="0" y="442"/>
                    </a:lnTo>
                    <a:lnTo>
                      <a:pt x="202" y="221"/>
                    </a:lnTo>
                    <a:lnTo>
                      <a:pt x="405" y="442"/>
                    </a:lnTo>
                    <a:lnTo>
                      <a:pt x="405" y="0"/>
                    </a:lnTo>
                    <a:lnTo>
                      <a:pt x="20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2DC88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TextShape 157"/>
              <p:cNvSpPr>
                <a:spLocks/>
              </p:cNvSpPr>
              <p:nvPr/>
            </p:nvSpPr>
            <p:spPr bwMode="auto">
              <a:xfrm>
                <a:off x="5625360" y="4668840"/>
                <a:ext cx="26640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latin typeface="Arial"/>
                  </a:rPr>
                  <a:t>C</a:t>
                </a:r>
              </a:p>
            </p:txBody>
          </p:sp>
        </p:grpSp>
        <p:grpSp>
          <p:nvGrpSpPr>
            <p:cNvPr id="161" name="Group 158"/>
            <p:cNvGrpSpPr/>
            <p:nvPr/>
          </p:nvGrpSpPr>
          <p:grpSpPr bwMode="auto">
            <a:xfrm>
              <a:off x="5814000" y="4668840"/>
              <a:ext cx="258840" cy="232560"/>
              <a:chOff x="5814000" y="4668840"/>
              <a:chExt cx="258840" cy="232560"/>
            </a:xfrm>
          </p:grpSpPr>
          <p:sp>
            <p:nvSpPr>
              <p:cNvPr id="162" name="Freeform 159"/>
              <p:cNvSpPr/>
              <p:nvPr/>
            </p:nvSpPr>
            <p:spPr bwMode="auto">
              <a:xfrm>
                <a:off x="5867640" y="4721039"/>
                <a:ext cx="141480" cy="180719"/>
              </a:xfrm>
              <a:custGeom>
                <a:avLst/>
                <a:gdLst/>
                <a:ahLst/>
                <a:cxnLst/>
                <a:rect l="0" t="0" r="r" b="b"/>
                <a:pathLst>
                  <a:path w="393" h="502" extrusionOk="0">
                    <a:moveTo>
                      <a:pt x="193" y="501"/>
                    </a:moveTo>
                    <a:lnTo>
                      <a:pt x="0" y="250"/>
                    </a:lnTo>
                    <a:lnTo>
                      <a:pt x="3" y="0"/>
                    </a:lnTo>
                    <a:lnTo>
                      <a:pt x="392" y="2"/>
                    </a:lnTo>
                    <a:lnTo>
                      <a:pt x="390" y="252"/>
                    </a:lnTo>
                    <a:lnTo>
                      <a:pt x="193" y="501"/>
                    </a:lnTo>
                  </a:path>
                </a:pathLst>
              </a:custGeom>
              <a:solidFill>
                <a:srgbClr val="0E416A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TextShape 160"/>
              <p:cNvSpPr>
                <a:spLocks/>
              </p:cNvSpPr>
              <p:nvPr/>
            </p:nvSpPr>
            <p:spPr bwMode="auto">
              <a:xfrm rot="29399">
                <a:off x="5814720" y="4669920"/>
                <a:ext cx="25704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solidFill>
                      <a:srgbClr val="FFFFFF"/>
                    </a:solidFill>
                    <a:latin typeface="Arial"/>
                  </a:rPr>
                  <a:t>A</a:t>
                </a:r>
                <a:endParaRPr lang="en-AU" sz="1088" spc="-1">
                  <a:latin typeface="Arial"/>
                </a:endParaRPr>
              </a:p>
            </p:txBody>
          </p:sp>
        </p:grpSp>
        <p:grpSp>
          <p:nvGrpSpPr>
            <p:cNvPr id="164" name="Group 161"/>
            <p:cNvGrpSpPr/>
            <p:nvPr/>
          </p:nvGrpSpPr>
          <p:grpSpPr bwMode="auto">
            <a:xfrm>
              <a:off x="6174360" y="4668480"/>
              <a:ext cx="258840" cy="232560"/>
              <a:chOff x="6174360" y="4668480"/>
              <a:chExt cx="258840" cy="232560"/>
            </a:xfrm>
          </p:grpSpPr>
          <p:sp>
            <p:nvSpPr>
              <p:cNvPr id="165" name="Freeform 162"/>
              <p:cNvSpPr/>
              <p:nvPr/>
            </p:nvSpPr>
            <p:spPr bwMode="auto">
              <a:xfrm>
                <a:off x="6228000" y="4720680"/>
                <a:ext cx="141480" cy="180719"/>
              </a:xfrm>
              <a:custGeom>
                <a:avLst/>
                <a:gdLst/>
                <a:ahLst/>
                <a:cxnLst/>
                <a:rect l="0" t="0" r="r" b="b"/>
                <a:pathLst>
                  <a:path w="393" h="502" extrusionOk="0">
                    <a:moveTo>
                      <a:pt x="193" y="501"/>
                    </a:moveTo>
                    <a:lnTo>
                      <a:pt x="0" y="250"/>
                    </a:lnTo>
                    <a:lnTo>
                      <a:pt x="3" y="0"/>
                    </a:lnTo>
                    <a:lnTo>
                      <a:pt x="392" y="2"/>
                    </a:lnTo>
                    <a:lnTo>
                      <a:pt x="390" y="252"/>
                    </a:lnTo>
                    <a:lnTo>
                      <a:pt x="193" y="501"/>
                    </a:lnTo>
                  </a:path>
                </a:pathLst>
              </a:custGeom>
              <a:solidFill>
                <a:srgbClr val="0E416A"/>
              </a:solidFill>
              <a:ln>
                <a:noFill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TextShape 163"/>
              <p:cNvSpPr>
                <a:spLocks/>
              </p:cNvSpPr>
              <p:nvPr/>
            </p:nvSpPr>
            <p:spPr bwMode="auto">
              <a:xfrm rot="29399">
                <a:off x="6175080" y="4669560"/>
                <a:ext cx="257040" cy="21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47" tIns="54423" rIns="108847" bIns="54423"/>
              <a:lstStyle/>
              <a:p>
                <a:pPr>
                  <a:defRPr/>
                </a:pPr>
                <a:r>
                  <a:rPr lang="en-AU" sz="1088" spc="-1">
                    <a:solidFill>
                      <a:srgbClr val="FFFFFF"/>
                    </a:solidFill>
                    <a:latin typeface="Arial"/>
                  </a:rPr>
                  <a:t>A</a:t>
                </a:r>
                <a:endParaRPr lang="en-AU" sz="1088" spc="-1">
                  <a:latin typeface="Arial"/>
                </a:endParaRPr>
              </a:p>
            </p:txBody>
          </p:sp>
        </p:grpSp>
        <p:sp>
          <p:nvSpPr>
            <p:cNvPr id="167" name="Line 164"/>
            <p:cNvSpPr/>
            <p:nvPr/>
          </p:nvSpPr>
          <p:spPr bwMode="auto">
            <a:xfrm>
              <a:off x="3888000" y="4698360"/>
              <a:ext cx="2475360" cy="1188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68" name="Freeform 165"/>
            <p:cNvSpPr/>
            <p:nvPr/>
          </p:nvSpPr>
          <p:spPr bwMode="auto">
            <a:xfrm>
              <a:off x="388080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166"/>
            <p:cNvSpPr/>
            <p:nvPr/>
          </p:nvSpPr>
          <p:spPr bwMode="auto">
            <a:xfrm>
              <a:off x="40608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167"/>
            <p:cNvSpPr/>
            <p:nvPr/>
          </p:nvSpPr>
          <p:spPr bwMode="auto">
            <a:xfrm>
              <a:off x="3880800" y="5514840"/>
              <a:ext cx="2520000" cy="0"/>
            </a:xfrm>
            <a:prstGeom prst="line">
              <a:avLst/>
            </a:prstGeom>
            <a:ln w="29160">
              <a:solidFill>
                <a:srgbClr val="51515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71" name="Freeform 168"/>
            <p:cNvSpPr/>
            <p:nvPr/>
          </p:nvSpPr>
          <p:spPr bwMode="auto">
            <a:xfrm>
              <a:off x="44208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92DC8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Freeform 169"/>
            <p:cNvSpPr/>
            <p:nvPr/>
          </p:nvSpPr>
          <p:spPr bwMode="auto">
            <a:xfrm>
              <a:off x="460116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Freeform 170"/>
            <p:cNvSpPr/>
            <p:nvPr/>
          </p:nvSpPr>
          <p:spPr bwMode="auto">
            <a:xfrm>
              <a:off x="478116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71"/>
            <p:cNvSpPr/>
            <p:nvPr/>
          </p:nvSpPr>
          <p:spPr bwMode="auto">
            <a:xfrm>
              <a:off x="4960800" y="531144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Freeform 172"/>
            <p:cNvSpPr/>
            <p:nvPr/>
          </p:nvSpPr>
          <p:spPr bwMode="auto">
            <a:xfrm>
              <a:off x="514152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Freeform 173"/>
            <p:cNvSpPr/>
            <p:nvPr/>
          </p:nvSpPr>
          <p:spPr bwMode="auto">
            <a:xfrm>
              <a:off x="550080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Freeform 174"/>
            <p:cNvSpPr/>
            <p:nvPr/>
          </p:nvSpPr>
          <p:spPr bwMode="auto">
            <a:xfrm>
              <a:off x="568080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28801C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175"/>
            <p:cNvSpPr/>
            <p:nvPr/>
          </p:nvSpPr>
          <p:spPr bwMode="auto">
            <a:xfrm>
              <a:off x="58608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176"/>
            <p:cNvSpPr/>
            <p:nvPr/>
          </p:nvSpPr>
          <p:spPr bwMode="auto">
            <a:xfrm>
              <a:off x="6041160" y="5312160"/>
              <a:ext cx="144360" cy="180360"/>
            </a:xfrm>
            <a:custGeom>
              <a:avLst/>
              <a:gdLst/>
              <a:ahLst/>
              <a:cxnLst/>
              <a:rect l="0" t="0" r="r" b="b"/>
              <a:pathLst>
                <a:path w="401" h="501" extrusionOk="0">
                  <a:moveTo>
                    <a:pt x="200" y="0"/>
                  </a:moveTo>
                  <a:lnTo>
                    <a:pt x="0" y="250"/>
                  </a:lnTo>
                  <a:lnTo>
                    <a:pt x="0" y="500"/>
                  </a:lnTo>
                  <a:lnTo>
                    <a:pt x="400" y="500"/>
                  </a:lnTo>
                  <a:lnTo>
                    <a:pt x="400" y="250"/>
                  </a:lnTo>
                  <a:lnTo>
                    <a:pt x="200" y="0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TextShape 177"/>
            <p:cNvSpPr>
              <a:spLocks/>
            </p:cNvSpPr>
            <p:nvPr/>
          </p:nvSpPr>
          <p:spPr bwMode="auto">
            <a:xfrm>
              <a:off x="3816000" y="531540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1" name="TextShape 178"/>
            <p:cNvSpPr>
              <a:spLocks/>
            </p:cNvSpPr>
            <p:nvPr/>
          </p:nvSpPr>
          <p:spPr bwMode="auto">
            <a:xfrm>
              <a:off x="4899600" y="531864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2" name="TextShape 179"/>
            <p:cNvSpPr>
              <a:spLocks/>
            </p:cNvSpPr>
            <p:nvPr/>
          </p:nvSpPr>
          <p:spPr bwMode="auto">
            <a:xfrm>
              <a:off x="5446800" y="532512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3" name="TextShape 180"/>
            <p:cNvSpPr>
              <a:spLocks/>
            </p:cNvSpPr>
            <p:nvPr/>
          </p:nvSpPr>
          <p:spPr bwMode="auto">
            <a:xfrm>
              <a:off x="5623200" y="5325480"/>
              <a:ext cx="26928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G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4" name="TextShape 181"/>
            <p:cNvSpPr>
              <a:spLocks/>
            </p:cNvSpPr>
            <p:nvPr/>
          </p:nvSpPr>
          <p:spPr bwMode="auto">
            <a:xfrm>
              <a:off x="4546800" y="532512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5" name="TextShape 182"/>
            <p:cNvSpPr>
              <a:spLocks/>
            </p:cNvSpPr>
            <p:nvPr/>
          </p:nvSpPr>
          <p:spPr bwMode="auto">
            <a:xfrm>
              <a:off x="5986800" y="5323680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  <p:sp>
          <p:nvSpPr>
            <p:cNvPr id="186" name="TextShape 183"/>
            <p:cNvSpPr>
              <a:spLocks/>
            </p:cNvSpPr>
            <p:nvPr/>
          </p:nvSpPr>
          <p:spPr bwMode="auto">
            <a:xfrm>
              <a:off x="39996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87" name="TextShape 184"/>
            <p:cNvSpPr>
              <a:spLocks/>
            </p:cNvSpPr>
            <p:nvPr/>
          </p:nvSpPr>
          <p:spPr bwMode="auto">
            <a:xfrm>
              <a:off x="47268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88" name="TextShape 185"/>
            <p:cNvSpPr>
              <a:spLocks/>
            </p:cNvSpPr>
            <p:nvPr/>
          </p:nvSpPr>
          <p:spPr bwMode="auto">
            <a:xfrm>
              <a:off x="5806800" y="532548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89" name="TextShape 186"/>
            <p:cNvSpPr>
              <a:spLocks/>
            </p:cNvSpPr>
            <p:nvPr/>
          </p:nvSpPr>
          <p:spPr bwMode="auto">
            <a:xfrm>
              <a:off x="50868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90" name="Freeform 187"/>
            <p:cNvSpPr/>
            <p:nvPr/>
          </p:nvSpPr>
          <p:spPr bwMode="auto">
            <a:xfrm>
              <a:off x="622116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TextShape 188"/>
            <p:cNvSpPr>
              <a:spLocks/>
            </p:cNvSpPr>
            <p:nvPr/>
          </p:nvSpPr>
          <p:spPr bwMode="auto">
            <a:xfrm>
              <a:off x="6167160" y="532548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92" name="Freeform 189"/>
            <p:cNvSpPr/>
            <p:nvPr/>
          </p:nvSpPr>
          <p:spPr bwMode="auto">
            <a:xfrm>
              <a:off x="42372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TextShape 190"/>
            <p:cNvSpPr>
              <a:spLocks/>
            </p:cNvSpPr>
            <p:nvPr/>
          </p:nvSpPr>
          <p:spPr bwMode="auto">
            <a:xfrm>
              <a:off x="41760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94" name="Freeform 191"/>
            <p:cNvSpPr/>
            <p:nvPr/>
          </p:nvSpPr>
          <p:spPr bwMode="auto">
            <a:xfrm>
              <a:off x="5317200" y="5325120"/>
              <a:ext cx="144360" cy="167400"/>
            </a:xfrm>
            <a:custGeom>
              <a:avLst/>
              <a:gdLst/>
              <a:ahLst/>
              <a:cxnLst/>
              <a:rect l="0" t="0" r="r" b="b"/>
              <a:pathLst>
                <a:path w="401" h="465" extrusionOk="0">
                  <a:moveTo>
                    <a:pt x="0" y="464"/>
                  </a:moveTo>
                  <a:lnTo>
                    <a:pt x="0" y="0"/>
                  </a:lnTo>
                  <a:lnTo>
                    <a:pt x="200" y="232"/>
                  </a:lnTo>
                  <a:lnTo>
                    <a:pt x="400" y="0"/>
                  </a:lnTo>
                  <a:lnTo>
                    <a:pt x="400" y="464"/>
                  </a:lnTo>
                  <a:lnTo>
                    <a:pt x="200" y="464"/>
                  </a:lnTo>
                  <a:lnTo>
                    <a:pt x="0" y="464"/>
                  </a:lnTo>
                </a:path>
              </a:pathLst>
            </a:custGeom>
            <a:solidFill>
              <a:srgbClr val="7EC2F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TextShape 192"/>
            <p:cNvSpPr>
              <a:spLocks/>
            </p:cNvSpPr>
            <p:nvPr/>
          </p:nvSpPr>
          <p:spPr bwMode="auto">
            <a:xfrm>
              <a:off x="5256000" y="5325120"/>
              <a:ext cx="26316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latin typeface="Arial"/>
                </a:rPr>
                <a:t>U</a:t>
              </a:r>
            </a:p>
          </p:txBody>
        </p:sp>
        <p:sp>
          <p:nvSpPr>
            <p:cNvPr id="196" name="Line 193"/>
            <p:cNvSpPr/>
            <p:nvPr/>
          </p:nvSpPr>
          <p:spPr bwMode="auto">
            <a:xfrm>
              <a:off x="5400000" y="4951800"/>
              <a:ext cx="0" cy="311760"/>
            </a:xfrm>
            <a:prstGeom prst="line">
              <a:avLst/>
            </a:prstGeom>
            <a:ln w="10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325" name="Freeform 322"/>
          <p:cNvSpPr/>
          <p:nvPr/>
        </p:nvSpPr>
        <p:spPr bwMode="auto">
          <a:xfrm>
            <a:off x="888586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26" name="Freeform 323"/>
          <p:cNvSpPr/>
          <p:nvPr/>
        </p:nvSpPr>
        <p:spPr bwMode="auto">
          <a:xfrm>
            <a:off x="1106279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27" name="Freeform 324"/>
          <p:cNvSpPr/>
          <p:nvPr/>
        </p:nvSpPr>
        <p:spPr bwMode="auto">
          <a:xfrm>
            <a:off x="888586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28" name="Freeform 325"/>
          <p:cNvSpPr/>
          <p:nvPr/>
        </p:nvSpPr>
        <p:spPr bwMode="auto">
          <a:xfrm>
            <a:off x="1323972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29" name="Freeform 326"/>
          <p:cNvSpPr/>
          <p:nvPr/>
        </p:nvSpPr>
        <p:spPr bwMode="auto">
          <a:xfrm>
            <a:off x="1541665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0" name="Freeform 327"/>
          <p:cNvSpPr/>
          <p:nvPr/>
        </p:nvSpPr>
        <p:spPr bwMode="auto">
          <a:xfrm>
            <a:off x="1759794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1" name="Freeform 328"/>
          <p:cNvSpPr/>
          <p:nvPr/>
        </p:nvSpPr>
        <p:spPr bwMode="auto">
          <a:xfrm>
            <a:off x="1977487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2" name="Freeform 329"/>
          <p:cNvSpPr/>
          <p:nvPr/>
        </p:nvSpPr>
        <p:spPr bwMode="auto">
          <a:xfrm>
            <a:off x="2194745" y="5992042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3" name="TextShape 330"/>
          <p:cNvSpPr>
            <a:spLocks/>
          </p:cNvSpPr>
          <p:nvPr/>
        </p:nvSpPr>
        <p:spPr bwMode="auto">
          <a:xfrm>
            <a:off x="801509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34" name="TextShape 331"/>
          <p:cNvSpPr>
            <a:spLocks/>
          </p:cNvSpPr>
          <p:nvPr/>
        </p:nvSpPr>
        <p:spPr bwMode="auto">
          <a:xfrm>
            <a:off x="2112022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35" name="TextShape 332"/>
          <p:cNvSpPr>
            <a:spLocks/>
          </p:cNvSpPr>
          <p:nvPr/>
        </p:nvSpPr>
        <p:spPr bwMode="auto">
          <a:xfrm>
            <a:off x="1235589" y="592325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36" name="TextShape 333"/>
          <p:cNvSpPr>
            <a:spLocks/>
          </p:cNvSpPr>
          <p:nvPr/>
        </p:nvSpPr>
        <p:spPr bwMode="auto">
          <a:xfrm>
            <a:off x="1467650" y="592325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37" name="TextShape 334"/>
          <p:cNvSpPr>
            <a:spLocks/>
          </p:cNvSpPr>
          <p:nvPr/>
        </p:nvSpPr>
        <p:spPr bwMode="auto">
          <a:xfrm>
            <a:off x="1032263" y="5923686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338" name="TextShape 335"/>
          <p:cNvSpPr>
            <a:spLocks/>
          </p:cNvSpPr>
          <p:nvPr/>
        </p:nvSpPr>
        <p:spPr bwMode="auto">
          <a:xfrm>
            <a:off x="1686649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339" name="TextShape 336"/>
          <p:cNvSpPr>
            <a:spLocks/>
          </p:cNvSpPr>
          <p:nvPr/>
        </p:nvSpPr>
        <p:spPr bwMode="auto">
          <a:xfrm>
            <a:off x="1911744" y="5930652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340" name="TextShape 337"/>
          <p:cNvSpPr>
            <a:spLocks/>
          </p:cNvSpPr>
          <p:nvPr/>
        </p:nvSpPr>
        <p:spPr bwMode="auto">
          <a:xfrm>
            <a:off x="627354" y="5860120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5'</a:t>
            </a:r>
          </a:p>
        </p:txBody>
      </p:sp>
      <p:grpSp>
        <p:nvGrpSpPr>
          <p:cNvPr id="341" name="Group 338"/>
          <p:cNvGrpSpPr/>
          <p:nvPr/>
        </p:nvGrpSpPr>
        <p:grpSpPr bwMode="auto">
          <a:xfrm>
            <a:off x="2354532" y="5932394"/>
            <a:ext cx="313043" cy="281260"/>
            <a:chOff x="1919160" y="4899960"/>
            <a:chExt cx="258840" cy="232560"/>
          </a:xfrm>
        </p:grpSpPr>
        <p:sp>
          <p:nvSpPr>
            <p:cNvPr id="342" name="Freeform 339"/>
            <p:cNvSpPr/>
            <p:nvPr/>
          </p:nvSpPr>
          <p:spPr bwMode="auto">
            <a:xfrm>
              <a:off x="1972800" y="4952160"/>
              <a:ext cx="141480" cy="180719"/>
            </a:xfrm>
            <a:custGeom>
              <a:avLst/>
              <a:gdLst/>
              <a:ahLst/>
              <a:cxnLst/>
              <a:rect l="0" t="0" r="r" b="b"/>
              <a:pathLst>
                <a:path w="393" h="502" extrusionOk="0">
                  <a:moveTo>
                    <a:pt x="193" y="501"/>
                  </a:moveTo>
                  <a:lnTo>
                    <a:pt x="0" y="250"/>
                  </a:lnTo>
                  <a:lnTo>
                    <a:pt x="3" y="0"/>
                  </a:lnTo>
                  <a:lnTo>
                    <a:pt x="392" y="2"/>
                  </a:lnTo>
                  <a:lnTo>
                    <a:pt x="390" y="252"/>
                  </a:lnTo>
                  <a:lnTo>
                    <a:pt x="193" y="501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TextShape 340"/>
            <p:cNvSpPr>
              <a:spLocks/>
            </p:cNvSpPr>
            <p:nvPr/>
          </p:nvSpPr>
          <p:spPr bwMode="auto">
            <a:xfrm rot="29399">
              <a:off x="1919880" y="4901039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</p:grpSp>
      <p:grpSp>
        <p:nvGrpSpPr>
          <p:cNvPr id="344" name="Group 341"/>
          <p:cNvGrpSpPr/>
          <p:nvPr/>
        </p:nvGrpSpPr>
        <p:grpSpPr bwMode="auto">
          <a:xfrm>
            <a:off x="2633179" y="5975062"/>
            <a:ext cx="178944" cy="221176"/>
            <a:chOff x="2149560" y="4935240"/>
            <a:chExt cx="147960" cy="182880"/>
          </a:xfrm>
        </p:grpSpPr>
        <p:sp>
          <p:nvSpPr>
            <p:cNvPr id="345" name="Freeform 342"/>
            <p:cNvSpPr/>
            <p:nvPr/>
          </p:nvSpPr>
          <p:spPr bwMode="auto">
            <a:xfrm>
              <a:off x="2149560" y="49352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46" name="Line 343"/>
          <p:cNvSpPr/>
          <p:nvPr/>
        </p:nvSpPr>
        <p:spPr bwMode="auto">
          <a:xfrm>
            <a:off x="888586" y="5965484"/>
            <a:ext cx="1938775" cy="9578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8" name="Freeform 345"/>
          <p:cNvSpPr/>
          <p:nvPr/>
        </p:nvSpPr>
        <p:spPr bwMode="auto">
          <a:xfrm>
            <a:off x="888586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Freeform 346"/>
          <p:cNvSpPr/>
          <p:nvPr/>
        </p:nvSpPr>
        <p:spPr bwMode="auto">
          <a:xfrm>
            <a:off x="1106279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0" name="Freeform 347"/>
          <p:cNvSpPr/>
          <p:nvPr/>
        </p:nvSpPr>
        <p:spPr bwMode="auto">
          <a:xfrm>
            <a:off x="888586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1" name="Freeform 348"/>
          <p:cNvSpPr/>
          <p:nvPr/>
        </p:nvSpPr>
        <p:spPr bwMode="auto">
          <a:xfrm>
            <a:off x="1323972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2" name="Freeform 349"/>
          <p:cNvSpPr/>
          <p:nvPr/>
        </p:nvSpPr>
        <p:spPr bwMode="auto">
          <a:xfrm>
            <a:off x="1541665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28801C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3" name="Freeform 350"/>
          <p:cNvSpPr/>
          <p:nvPr/>
        </p:nvSpPr>
        <p:spPr bwMode="auto">
          <a:xfrm>
            <a:off x="1759794" y="5992913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7EC2F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4" name="Freeform 351"/>
          <p:cNvSpPr/>
          <p:nvPr/>
        </p:nvSpPr>
        <p:spPr bwMode="auto">
          <a:xfrm>
            <a:off x="1977487" y="5992913"/>
            <a:ext cx="174590" cy="218129"/>
          </a:xfrm>
          <a:custGeom>
            <a:avLst/>
            <a:gdLst/>
            <a:ahLst/>
            <a:cxnLst/>
            <a:rect l="0" t="0" r="r" b="b"/>
            <a:pathLst>
              <a:path w="401" h="501" extrusionOk="0">
                <a:moveTo>
                  <a:pt x="200" y="500"/>
                </a:moveTo>
                <a:lnTo>
                  <a:pt x="0" y="250"/>
                </a:lnTo>
                <a:lnTo>
                  <a:pt x="0" y="0"/>
                </a:lnTo>
                <a:lnTo>
                  <a:pt x="400" y="0"/>
                </a:lnTo>
                <a:lnTo>
                  <a:pt x="400" y="250"/>
                </a:lnTo>
                <a:lnTo>
                  <a:pt x="200" y="500"/>
                </a:lnTo>
              </a:path>
            </a:pathLst>
          </a:custGeom>
          <a:solidFill>
            <a:srgbClr val="0E416A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5" name="Freeform 352"/>
          <p:cNvSpPr/>
          <p:nvPr/>
        </p:nvSpPr>
        <p:spPr bwMode="auto">
          <a:xfrm>
            <a:off x="2194745" y="5992042"/>
            <a:ext cx="174590" cy="202455"/>
          </a:xfrm>
          <a:custGeom>
            <a:avLst/>
            <a:gdLst/>
            <a:ahLst/>
            <a:cxnLst/>
            <a:rect l="0" t="0" r="r" b="b"/>
            <a:pathLst>
              <a:path w="401" h="465" extrusionOk="0">
                <a:moveTo>
                  <a:pt x="0" y="0"/>
                </a:moveTo>
                <a:lnTo>
                  <a:pt x="0" y="464"/>
                </a:lnTo>
                <a:lnTo>
                  <a:pt x="200" y="232"/>
                </a:lnTo>
                <a:lnTo>
                  <a:pt x="400" y="464"/>
                </a:lnTo>
                <a:lnTo>
                  <a:pt x="400" y="0"/>
                </a:lnTo>
                <a:lnTo>
                  <a:pt x="200" y="0"/>
                </a:lnTo>
                <a:lnTo>
                  <a:pt x="0" y="0"/>
                </a:lnTo>
              </a:path>
            </a:pathLst>
          </a:custGeom>
          <a:solidFill>
            <a:srgbClr val="92DC88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56" name="TextShape 353"/>
          <p:cNvSpPr>
            <a:spLocks/>
          </p:cNvSpPr>
          <p:nvPr/>
        </p:nvSpPr>
        <p:spPr bwMode="auto">
          <a:xfrm>
            <a:off x="801509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57" name="TextShape 354"/>
          <p:cNvSpPr>
            <a:spLocks/>
          </p:cNvSpPr>
          <p:nvPr/>
        </p:nvSpPr>
        <p:spPr bwMode="auto">
          <a:xfrm>
            <a:off x="2112022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C</a:t>
            </a:r>
          </a:p>
        </p:txBody>
      </p:sp>
      <p:sp>
        <p:nvSpPr>
          <p:cNvPr id="358" name="TextShape 355"/>
          <p:cNvSpPr>
            <a:spLocks/>
          </p:cNvSpPr>
          <p:nvPr/>
        </p:nvSpPr>
        <p:spPr bwMode="auto">
          <a:xfrm>
            <a:off x="1235589" y="592325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59" name="TextShape 356"/>
          <p:cNvSpPr>
            <a:spLocks/>
          </p:cNvSpPr>
          <p:nvPr/>
        </p:nvSpPr>
        <p:spPr bwMode="auto">
          <a:xfrm>
            <a:off x="1467650" y="5923251"/>
            <a:ext cx="325669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G</a:t>
            </a:r>
            <a:endParaRPr lang="en-AU" sz="1088" spc="-1">
              <a:latin typeface="Arial"/>
            </a:endParaRPr>
          </a:p>
        </p:txBody>
      </p:sp>
      <p:sp>
        <p:nvSpPr>
          <p:cNvPr id="360" name="TextShape 357"/>
          <p:cNvSpPr>
            <a:spLocks/>
          </p:cNvSpPr>
          <p:nvPr/>
        </p:nvSpPr>
        <p:spPr bwMode="auto">
          <a:xfrm>
            <a:off x="1032263" y="5923686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361" name="TextShape 358"/>
          <p:cNvSpPr>
            <a:spLocks/>
          </p:cNvSpPr>
          <p:nvPr/>
        </p:nvSpPr>
        <p:spPr bwMode="auto">
          <a:xfrm>
            <a:off x="1686649" y="5923251"/>
            <a:ext cx="318267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latin typeface="Arial"/>
              </a:rPr>
              <a:t>U</a:t>
            </a:r>
          </a:p>
        </p:txBody>
      </p:sp>
      <p:sp>
        <p:nvSpPr>
          <p:cNvPr id="362" name="TextShape 359"/>
          <p:cNvSpPr>
            <a:spLocks/>
          </p:cNvSpPr>
          <p:nvPr/>
        </p:nvSpPr>
        <p:spPr bwMode="auto">
          <a:xfrm>
            <a:off x="1911744" y="5930652"/>
            <a:ext cx="310866" cy="26428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088" spc="-1">
                <a:solidFill>
                  <a:srgbClr val="FFFFFF"/>
                </a:solidFill>
                <a:latin typeface="Arial"/>
              </a:rPr>
              <a:t>A</a:t>
            </a:r>
            <a:endParaRPr lang="en-AU" sz="1088" spc="-1">
              <a:latin typeface="Arial"/>
            </a:endParaRPr>
          </a:p>
        </p:txBody>
      </p:sp>
      <p:sp>
        <p:nvSpPr>
          <p:cNvPr id="363" name="TextShape 360"/>
          <p:cNvSpPr>
            <a:spLocks/>
          </p:cNvSpPr>
          <p:nvPr/>
        </p:nvSpPr>
        <p:spPr bwMode="auto">
          <a:xfrm>
            <a:off x="627354" y="5860120"/>
            <a:ext cx="332635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spc="-1">
                <a:latin typeface="Arial"/>
              </a:rPr>
              <a:t>5'</a:t>
            </a:r>
          </a:p>
        </p:txBody>
      </p:sp>
      <p:grpSp>
        <p:nvGrpSpPr>
          <p:cNvPr id="364" name="Group 361"/>
          <p:cNvGrpSpPr/>
          <p:nvPr/>
        </p:nvGrpSpPr>
        <p:grpSpPr bwMode="auto">
          <a:xfrm>
            <a:off x="2354532" y="5932394"/>
            <a:ext cx="313043" cy="281260"/>
            <a:chOff x="1919160" y="4899960"/>
            <a:chExt cx="258840" cy="232560"/>
          </a:xfrm>
        </p:grpSpPr>
        <p:sp>
          <p:nvSpPr>
            <p:cNvPr id="365" name="Freeform 362"/>
            <p:cNvSpPr/>
            <p:nvPr/>
          </p:nvSpPr>
          <p:spPr bwMode="auto">
            <a:xfrm>
              <a:off x="1972800" y="4952160"/>
              <a:ext cx="141480" cy="180719"/>
            </a:xfrm>
            <a:custGeom>
              <a:avLst/>
              <a:gdLst/>
              <a:ahLst/>
              <a:cxnLst/>
              <a:rect l="0" t="0" r="r" b="b"/>
              <a:pathLst>
                <a:path w="393" h="502" extrusionOk="0">
                  <a:moveTo>
                    <a:pt x="193" y="501"/>
                  </a:moveTo>
                  <a:lnTo>
                    <a:pt x="0" y="250"/>
                  </a:lnTo>
                  <a:lnTo>
                    <a:pt x="3" y="0"/>
                  </a:lnTo>
                  <a:lnTo>
                    <a:pt x="392" y="2"/>
                  </a:lnTo>
                  <a:lnTo>
                    <a:pt x="390" y="252"/>
                  </a:lnTo>
                  <a:lnTo>
                    <a:pt x="193" y="501"/>
                  </a:lnTo>
                </a:path>
              </a:pathLst>
            </a:custGeom>
            <a:solidFill>
              <a:srgbClr val="0E416A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TextShape 363"/>
            <p:cNvSpPr>
              <a:spLocks/>
            </p:cNvSpPr>
            <p:nvPr/>
          </p:nvSpPr>
          <p:spPr bwMode="auto">
            <a:xfrm rot="29399">
              <a:off x="1919880" y="4901039"/>
              <a:ext cx="257040" cy="21852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/>
            <a:lstStyle/>
            <a:p>
              <a:pPr>
                <a:defRPr/>
              </a:pPr>
              <a:r>
                <a:rPr lang="en-AU" sz="1088" spc="-1">
                  <a:solidFill>
                    <a:srgbClr val="FFFFFF"/>
                  </a:solidFill>
                  <a:latin typeface="Arial"/>
                </a:rPr>
                <a:t>A</a:t>
              </a:r>
              <a:endParaRPr lang="en-AU" sz="1088" spc="-1">
                <a:latin typeface="Arial"/>
              </a:endParaRPr>
            </a:p>
          </p:txBody>
        </p:sp>
      </p:grpSp>
      <p:grpSp>
        <p:nvGrpSpPr>
          <p:cNvPr id="367" name="Group 364"/>
          <p:cNvGrpSpPr/>
          <p:nvPr/>
        </p:nvGrpSpPr>
        <p:grpSpPr bwMode="auto">
          <a:xfrm>
            <a:off x="2633179" y="5975062"/>
            <a:ext cx="178944" cy="221176"/>
            <a:chOff x="2149560" y="4935240"/>
            <a:chExt cx="147960" cy="182880"/>
          </a:xfrm>
        </p:grpSpPr>
        <p:sp>
          <p:nvSpPr>
            <p:cNvPr id="368" name="Freeform 365"/>
            <p:cNvSpPr/>
            <p:nvPr/>
          </p:nvSpPr>
          <p:spPr bwMode="auto">
            <a:xfrm>
              <a:off x="2149560" y="4935240"/>
              <a:ext cx="148320" cy="183240"/>
            </a:xfrm>
            <a:custGeom>
              <a:avLst/>
              <a:gdLst/>
              <a:ahLst/>
              <a:cxnLst/>
              <a:rect l="0" t="0" r="r" b="b"/>
              <a:pathLst>
                <a:path w="412" h="509" extrusionOk="0">
                  <a:moveTo>
                    <a:pt x="189" y="508"/>
                  </a:moveTo>
                  <a:lnTo>
                    <a:pt x="0" y="250"/>
                  </a:lnTo>
                  <a:lnTo>
                    <a:pt x="11" y="0"/>
                  </a:lnTo>
                  <a:lnTo>
                    <a:pt x="411" y="18"/>
                  </a:lnTo>
                  <a:lnTo>
                    <a:pt x="400" y="267"/>
                  </a:lnTo>
                  <a:lnTo>
                    <a:pt x="189" y="508"/>
                  </a:lnTo>
                </a:path>
              </a:pathLst>
            </a:custGeom>
            <a:solidFill>
              <a:srgbClr val="CE181E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9" name="Line 366"/>
          <p:cNvSpPr/>
          <p:nvPr/>
        </p:nvSpPr>
        <p:spPr bwMode="auto">
          <a:xfrm>
            <a:off x="888586" y="5965484"/>
            <a:ext cx="1938775" cy="9578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70" name="TextShape 367"/>
          <p:cNvSpPr>
            <a:spLocks/>
          </p:cNvSpPr>
          <p:nvPr/>
        </p:nvSpPr>
        <p:spPr bwMode="auto">
          <a:xfrm>
            <a:off x="3004745" y="5857688"/>
            <a:ext cx="2394705" cy="418842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2000" spc="-1" dirty="0" err="1">
                <a:latin typeface="Arial"/>
              </a:rPr>
              <a:t>Génome</a:t>
            </a:r>
            <a:r>
              <a:rPr lang="en-AU" sz="2000" spc="-1" dirty="0">
                <a:latin typeface="Arial"/>
              </a:rPr>
              <a:t> </a:t>
            </a:r>
            <a:r>
              <a:rPr lang="en-AU" sz="2000" spc="-1" dirty="0" err="1">
                <a:latin typeface="Arial"/>
              </a:rPr>
              <a:t>incomplet</a:t>
            </a:r>
            <a:r>
              <a:rPr lang="en-AU" sz="2000" spc="-1" dirty="0">
                <a:latin typeface="Arial"/>
              </a:rPr>
              <a:t>  </a:t>
            </a:r>
          </a:p>
        </p:txBody>
      </p:sp>
      <p:sp>
        <p:nvSpPr>
          <p:cNvPr id="245" name="CustomShape 1"/>
          <p:cNvSpPr/>
          <p:nvPr/>
        </p:nvSpPr>
        <p:spPr bwMode="auto">
          <a:xfrm>
            <a:off x="6705609" y="914595"/>
            <a:ext cx="12801510" cy="2029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endParaRPr lang="en-AU" sz="3200" spc="-1" dirty="0">
              <a:latin typeface="Arial"/>
            </a:endParaRPr>
          </a:p>
        </p:txBody>
      </p:sp>
      <p:sp>
        <p:nvSpPr>
          <p:cNvPr id="246" name="CustomShape 1"/>
          <p:cNvSpPr/>
          <p:nvPr/>
        </p:nvSpPr>
        <p:spPr bwMode="auto">
          <a:xfrm>
            <a:off x="6258526" y="1251639"/>
            <a:ext cx="5183592" cy="1028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>
              <a:lnSpc>
                <a:spcPct val="100000"/>
              </a:lnSpc>
              <a:defRPr/>
            </a:pPr>
            <a:r>
              <a:rPr lang="en-AU" sz="4000" b="1" spc="-1" dirty="0">
                <a:latin typeface="Arial"/>
                <a:ea typeface="DejaVu Sans"/>
              </a:rPr>
              <a:t>MUTATION </a:t>
            </a:r>
          </a:p>
          <a:p>
            <a:pPr algn="ctr">
              <a:lnSpc>
                <a:spcPct val="100000"/>
              </a:lnSpc>
              <a:defRPr/>
            </a:pPr>
            <a:r>
              <a:rPr lang="en-AU" sz="4000" b="1" spc="-1" dirty="0">
                <a:latin typeface="Arial"/>
                <a:ea typeface="DejaVu Sans"/>
              </a:rPr>
              <a:t>CATASTROPHIQUE</a:t>
            </a:r>
            <a:endParaRPr lang="en-AU" sz="4000" b="1" spc="-1" dirty="0">
              <a:latin typeface="Arial"/>
            </a:endParaRPr>
          </a:p>
        </p:txBody>
      </p:sp>
      <p:sp>
        <p:nvSpPr>
          <p:cNvPr id="2" name="Flèche vers la droite 1"/>
          <p:cNvSpPr/>
          <p:nvPr/>
        </p:nvSpPr>
        <p:spPr>
          <a:xfrm>
            <a:off x="3120251" y="4285321"/>
            <a:ext cx="752909" cy="304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Flèche vers la droite 247"/>
          <p:cNvSpPr/>
          <p:nvPr/>
        </p:nvSpPr>
        <p:spPr>
          <a:xfrm>
            <a:off x="9621114" y="4295112"/>
            <a:ext cx="752909" cy="304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9" name="TextShape 49"/>
          <p:cNvSpPr>
            <a:spLocks/>
          </p:cNvSpPr>
          <p:nvPr/>
        </p:nvSpPr>
        <p:spPr bwMode="auto">
          <a:xfrm>
            <a:off x="9248682" y="5066636"/>
            <a:ext cx="1409346" cy="315655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451" spc="-1" dirty="0">
                <a:latin typeface="Arial"/>
              </a:rPr>
              <a:t>ARN viral</a:t>
            </a:r>
          </a:p>
        </p:txBody>
      </p:sp>
      <p:sp>
        <p:nvSpPr>
          <p:cNvPr id="250" name="TextShape 48"/>
          <p:cNvSpPr>
            <a:spLocks/>
          </p:cNvSpPr>
          <p:nvPr/>
        </p:nvSpPr>
        <p:spPr bwMode="auto">
          <a:xfrm>
            <a:off x="6794284" y="4343189"/>
            <a:ext cx="2036445" cy="305866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451" spc="-1" dirty="0">
                <a:latin typeface="Arial"/>
              </a:rPr>
              <a:t>ARN viral </a:t>
            </a:r>
            <a:r>
              <a:rPr lang="en-AU" sz="1451" spc="-1" dirty="0" err="1">
                <a:latin typeface="Arial"/>
              </a:rPr>
              <a:t>copié</a:t>
            </a:r>
            <a:endParaRPr lang="en-AU" sz="1451" spc="-1" dirty="0">
              <a:latin typeface="Arial"/>
            </a:endParaRPr>
          </a:p>
        </p:txBody>
      </p:sp>
      <p:sp>
        <p:nvSpPr>
          <p:cNvPr id="252" name="TextShape 367"/>
          <p:cNvSpPr>
            <a:spLocks/>
          </p:cNvSpPr>
          <p:nvPr/>
        </p:nvSpPr>
        <p:spPr bwMode="auto">
          <a:xfrm>
            <a:off x="10145161" y="5607558"/>
            <a:ext cx="2474736" cy="418842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2000" spc="-1" dirty="0" err="1">
                <a:latin typeface="Arial"/>
              </a:rPr>
              <a:t>Génome</a:t>
            </a:r>
            <a:r>
              <a:rPr lang="en-AU" sz="2000" spc="-1" dirty="0">
                <a:latin typeface="Arial"/>
              </a:rPr>
              <a:t> </a:t>
            </a:r>
            <a:r>
              <a:rPr lang="en-AU" sz="2000" spc="-1" dirty="0" err="1">
                <a:latin typeface="Arial"/>
              </a:rPr>
              <a:t>muté</a:t>
            </a:r>
            <a:endParaRPr lang="en-AU" sz="2000" spc="-1" dirty="0">
              <a:latin typeface="Arial"/>
            </a:endParaRPr>
          </a:p>
          <a:p>
            <a:pPr>
              <a:defRPr/>
            </a:pPr>
            <a:r>
              <a:rPr lang="en-AU" sz="2000" spc="-1" dirty="0">
                <a:latin typeface="Arial"/>
              </a:rPr>
              <a:t>non-</a:t>
            </a:r>
            <a:r>
              <a:rPr lang="en-AU" sz="2000" spc="-1" dirty="0" err="1">
                <a:latin typeface="Arial"/>
              </a:rPr>
              <a:t>fonctionnel</a:t>
            </a:r>
            <a:r>
              <a:rPr lang="en-AU" sz="2000" spc="-1" dirty="0">
                <a:latin typeface="Arial"/>
              </a:rPr>
              <a:t> 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3250567" y="4082313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/>
              <a:t>X</a:t>
            </a:r>
            <a:endParaRPr lang="fr-FR" sz="4000" dirty="0"/>
          </a:p>
        </p:txBody>
      </p:sp>
      <p:sp>
        <p:nvSpPr>
          <p:cNvPr id="247" name="TextShape 61"/>
          <p:cNvSpPr>
            <a:spLocks/>
          </p:cNvSpPr>
          <p:nvPr/>
        </p:nvSpPr>
        <p:spPr bwMode="auto">
          <a:xfrm>
            <a:off x="3193778" y="3327962"/>
            <a:ext cx="2179544" cy="1028205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3200" b="1" spc="-1" dirty="0">
                <a:solidFill>
                  <a:srgbClr val="FF0000"/>
                </a:solidFill>
                <a:latin typeface="Arial"/>
              </a:rPr>
              <a:t>AT-527</a:t>
            </a:r>
            <a:endParaRPr lang="en-AU" sz="3200" spc="-1" dirty="0">
              <a:solidFill>
                <a:srgbClr val="FF0000"/>
              </a:solidFill>
              <a:latin typeface="Arial"/>
            </a:endParaRPr>
          </a:p>
          <a:p>
            <a:pPr>
              <a:defRPr/>
            </a:pPr>
            <a:r>
              <a:rPr lang="en-AU" sz="1814" b="1" strike="sngStrike" spc="-1" dirty="0" err="1">
                <a:solidFill>
                  <a:srgbClr val="FF0000"/>
                </a:solidFill>
                <a:latin typeface="Arial"/>
              </a:rPr>
              <a:t>Sofosbuvir</a:t>
            </a:r>
            <a:endParaRPr lang="en-AU" sz="1814" b="1" strike="sng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3" name="TextShape 61"/>
          <p:cNvSpPr>
            <a:spLocks/>
          </p:cNvSpPr>
          <p:nvPr/>
        </p:nvSpPr>
        <p:spPr bwMode="auto">
          <a:xfrm>
            <a:off x="4705008" y="4759510"/>
            <a:ext cx="2179544" cy="1028205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814" b="1" strike="sngStrike" spc="-1" dirty="0" err="1">
                <a:solidFill>
                  <a:srgbClr val="FF0000"/>
                </a:solidFill>
                <a:latin typeface="Arial"/>
              </a:rPr>
              <a:t>Remdesivir</a:t>
            </a:r>
            <a:r>
              <a:rPr lang="en-AU" sz="1814" b="1" strike="sngStrike" spc="-1" dirty="0">
                <a:solidFill>
                  <a:srgbClr val="FF0000"/>
                </a:solidFill>
                <a:latin typeface="Arial"/>
              </a:rPr>
              <a:t> ?</a:t>
            </a:r>
          </a:p>
          <a:p>
            <a:pPr>
              <a:defRPr/>
            </a:pPr>
            <a:endParaRPr lang="en-AU" sz="1814" spc="-1" dirty="0">
              <a:latin typeface="Arial"/>
            </a:endParaRPr>
          </a:p>
        </p:txBody>
      </p:sp>
      <p:sp>
        <p:nvSpPr>
          <p:cNvPr id="254" name="TextShape 61"/>
          <p:cNvSpPr>
            <a:spLocks/>
          </p:cNvSpPr>
          <p:nvPr/>
        </p:nvSpPr>
        <p:spPr bwMode="auto">
          <a:xfrm>
            <a:off x="9523156" y="3076722"/>
            <a:ext cx="2721545" cy="1028205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3200" b="1" spc="-1" dirty="0" err="1">
                <a:solidFill>
                  <a:srgbClr val="FF0000"/>
                </a:solidFill>
                <a:latin typeface="Arial"/>
              </a:rPr>
              <a:t>Molnupiravir</a:t>
            </a:r>
            <a:endParaRPr lang="en-AU" sz="3200" b="1" spc="-1" dirty="0">
              <a:solidFill>
                <a:srgbClr val="FF0000"/>
              </a:solidFill>
              <a:latin typeface="Arial"/>
            </a:endParaRPr>
          </a:p>
          <a:p>
            <a:pPr>
              <a:defRPr/>
            </a:pPr>
            <a:r>
              <a:rPr lang="en-AU" sz="1814" b="1" strike="sngStrike" spc="-1" dirty="0">
                <a:solidFill>
                  <a:srgbClr val="FF0000"/>
                </a:solidFill>
                <a:latin typeface="Arial"/>
              </a:rPr>
              <a:t>Ribavirin</a:t>
            </a:r>
          </a:p>
          <a:p>
            <a:pPr>
              <a:defRPr/>
            </a:pPr>
            <a:r>
              <a:rPr lang="en-AU" sz="1814" b="1" strike="sngStrike" spc="-1" dirty="0">
                <a:solidFill>
                  <a:srgbClr val="FF0000"/>
                </a:solidFill>
                <a:latin typeface="Arial"/>
              </a:rPr>
              <a:t>Favipiravir</a:t>
            </a:r>
          </a:p>
          <a:p>
            <a:pPr>
              <a:defRPr/>
            </a:pPr>
            <a:endParaRPr lang="en-AU" sz="1814" b="1" spc="-1" dirty="0">
              <a:latin typeface="Arial"/>
            </a:endParaRPr>
          </a:p>
          <a:p>
            <a:pPr>
              <a:defRPr/>
            </a:pPr>
            <a:endParaRPr lang="en-AU" sz="1814" spc="-1" dirty="0">
              <a:latin typeface="Arial"/>
            </a:endParaRPr>
          </a:p>
        </p:txBody>
      </p:sp>
      <p:sp>
        <p:nvSpPr>
          <p:cNvPr id="255" name="Rectangle 254"/>
          <p:cNvSpPr/>
          <p:nvPr/>
        </p:nvSpPr>
        <p:spPr bwMode="auto">
          <a:xfrm>
            <a:off x="363684" y="59787"/>
            <a:ext cx="1183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AU" sz="2800" spc="-1" dirty="0" err="1">
                <a:latin typeface="+mj-lt"/>
              </a:rPr>
              <a:t>Déterminer</a:t>
            </a:r>
            <a:r>
              <a:rPr lang="en-AU" sz="2800" spc="-1" dirty="0">
                <a:latin typeface="+mj-lt"/>
              </a:rPr>
              <a:t> les </a:t>
            </a:r>
            <a:r>
              <a:rPr lang="en-AU" sz="2800" spc="-1" dirty="0" err="1">
                <a:latin typeface="+mj-lt"/>
              </a:rPr>
              <a:t>mécanismes</a:t>
            </a:r>
            <a:r>
              <a:rPr lang="en-AU" sz="2800" spc="-1" dirty="0">
                <a:latin typeface="+mj-lt"/>
              </a:rPr>
              <a:t> </a:t>
            </a:r>
            <a:r>
              <a:rPr lang="en-AU" sz="2800" spc="-1" dirty="0" err="1">
                <a:latin typeface="+mj-lt"/>
              </a:rPr>
              <a:t>d’action</a:t>
            </a:r>
            <a:r>
              <a:rPr lang="en-AU" sz="2800" spc="-1" dirty="0">
                <a:latin typeface="+mj-lt"/>
              </a:rPr>
              <a:t> des Analogues de </a:t>
            </a:r>
            <a:r>
              <a:rPr lang="en-AU" sz="2800" spc="-1" dirty="0" err="1">
                <a:latin typeface="+mj-lt"/>
              </a:rPr>
              <a:t>Nucleos</a:t>
            </a:r>
            <a:r>
              <a:rPr lang="en-AU" sz="2800" spc="-1" dirty="0">
                <a:latin typeface="+mj-lt"/>
              </a:rPr>
              <a:t>/tides</a:t>
            </a:r>
          </a:p>
        </p:txBody>
      </p:sp>
      <p:cxnSp>
        <p:nvCxnSpPr>
          <p:cNvPr id="257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320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871"/>
            <a:ext cx="12192000" cy="4247614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 flipV="1">
            <a:off x="30997" y="4742481"/>
            <a:ext cx="12104176" cy="154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1339661" y="55576"/>
            <a:ext cx="9863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AU" sz="3200" spc="-1" dirty="0" err="1">
                <a:latin typeface="+mj-lt"/>
              </a:rPr>
              <a:t>Quels</a:t>
            </a:r>
            <a:r>
              <a:rPr lang="en-AU" sz="3200" spc="-1" dirty="0">
                <a:latin typeface="+mj-lt"/>
              </a:rPr>
              <a:t> </a:t>
            </a:r>
            <a:r>
              <a:rPr lang="en-AU" sz="3200" spc="-1" dirty="0" err="1">
                <a:latin typeface="+mj-lt"/>
              </a:rPr>
              <a:t>sont</a:t>
            </a:r>
            <a:r>
              <a:rPr lang="en-AU" sz="3200" spc="-1" dirty="0">
                <a:latin typeface="+mj-lt"/>
              </a:rPr>
              <a:t> les </a:t>
            </a:r>
            <a:r>
              <a:rPr lang="en-AU" sz="3200" spc="-1" dirty="0" err="1">
                <a:latin typeface="+mj-lt"/>
              </a:rPr>
              <a:t>molécules</a:t>
            </a:r>
            <a:r>
              <a:rPr lang="en-AU" sz="3200" spc="-1" dirty="0">
                <a:latin typeface="+mj-lt"/>
              </a:rPr>
              <a:t> </a:t>
            </a:r>
            <a:r>
              <a:rPr lang="en-AU" sz="3200" spc="-1" dirty="0" err="1">
                <a:latin typeface="+mj-lt"/>
              </a:rPr>
              <a:t>disponibles</a:t>
            </a:r>
            <a:r>
              <a:rPr lang="en-AU" sz="3200" spc="-1" dirty="0">
                <a:latin typeface="+mj-lt"/>
              </a:rPr>
              <a:t> </a:t>
            </a:r>
            <a:r>
              <a:rPr lang="en-AU" sz="3200" spc="-1" dirty="0" err="1">
                <a:latin typeface="+mj-lt"/>
              </a:rPr>
              <a:t>ou</a:t>
            </a:r>
            <a:r>
              <a:rPr lang="en-AU" sz="3200" spc="-1" dirty="0">
                <a:latin typeface="+mj-lt"/>
              </a:rPr>
              <a:t> </a:t>
            </a:r>
            <a:r>
              <a:rPr lang="en-AU" sz="3200" spc="-1" dirty="0" err="1">
                <a:latin typeface="+mj-lt"/>
              </a:rPr>
              <a:t>proches</a:t>
            </a:r>
            <a:r>
              <a:rPr lang="en-AU" sz="3200" spc="-1" dirty="0">
                <a:latin typeface="+mj-lt"/>
              </a:rPr>
              <a:t> de </a:t>
            </a:r>
            <a:r>
              <a:rPr lang="en-AU" sz="3200" spc="-1" dirty="0" err="1">
                <a:latin typeface="+mj-lt"/>
              </a:rPr>
              <a:t>l’être</a:t>
            </a:r>
            <a:r>
              <a:rPr lang="en-AU" sz="3200" spc="-1" dirty="0">
                <a:latin typeface="+mj-lt"/>
              </a:rPr>
              <a:t>?</a:t>
            </a:r>
          </a:p>
        </p:txBody>
      </p:sp>
      <p:cxnSp>
        <p:nvCxnSpPr>
          <p:cNvPr id="8" name="Conector recto 8"/>
          <p:cNvCxnSpPr/>
          <p:nvPr/>
        </p:nvCxnSpPr>
        <p:spPr bwMode="auto"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305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314088" y="92901"/>
            <a:ext cx="9863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AU" sz="3200" spc="-1" dirty="0">
                <a:latin typeface="+mj-lt"/>
              </a:rPr>
              <a:t>Les </a:t>
            </a:r>
            <a:r>
              <a:rPr lang="en-AU" sz="3200" spc="-1" dirty="0" err="1">
                <a:latin typeface="+mj-lt"/>
              </a:rPr>
              <a:t>futurs</a:t>
            </a:r>
            <a:r>
              <a:rPr lang="en-AU" sz="3200" spc="-1" dirty="0">
                <a:latin typeface="+mj-lt"/>
              </a:rPr>
              <a:t> </a:t>
            </a:r>
            <a:r>
              <a:rPr lang="en-AU" sz="3200" spc="-1" dirty="0" err="1">
                <a:latin typeface="+mj-lt"/>
              </a:rPr>
              <a:t>traitements</a:t>
            </a:r>
            <a:r>
              <a:rPr lang="en-AU" sz="3200" spc="-1" dirty="0">
                <a:latin typeface="+mj-lt"/>
              </a:rPr>
              <a:t> </a:t>
            </a:r>
            <a:r>
              <a:rPr lang="en-AU" sz="3200" spc="-1" dirty="0" err="1">
                <a:latin typeface="+mj-lt"/>
              </a:rPr>
              <a:t>antiviraux</a:t>
            </a:r>
            <a:r>
              <a:rPr lang="en-AU" sz="3200" spc="-1" dirty="0">
                <a:latin typeface="+mj-lt"/>
              </a:rPr>
              <a:t> directs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167630" y="1143377"/>
            <a:ext cx="7845930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400" dirty="0"/>
              <a:t>Un diagnostic accessible, fiable et rapide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400" dirty="0"/>
              <a:t>Un mode d’administration simple </a:t>
            </a:r>
          </a:p>
          <a:p>
            <a:pPr lvl="1"/>
            <a:r>
              <a:rPr lang="fr-FR" sz="2000" dirty="0"/>
              <a:t>	Conservation sur l’étagère, voie orale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400" dirty="0"/>
              <a:t>Une absence totale d’effets secondaires </a:t>
            </a:r>
          </a:p>
          <a:p>
            <a:pPr lvl="1"/>
            <a:r>
              <a:rPr lang="fr-FR" sz="2000" dirty="0"/>
              <a:t>	Prophylaxie, cas contact, début de symptômes</a:t>
            </a:r>
          </a:p>
          <a:p>
            <a:pPr lvl="1"/>
            <a:endParaRPr lang="fr-FR" sz="2400" dirty="0"/>
          </a:p>
          <a:p>
            <a:pPr marL="285750" indent="-285750">
              <a:buFont typeface="Arial" charset="0"/>
              <a:buChar char="•"/>
            </a:pPr>
            <a:r>
              <a:rPr lang="fr-FR" sz="2400" dirty="0"/>
              <a:t>Une association de plusieurs cibles virales (multi-thérapies)</a:t>
            </a:r>
          </a:p>
          <a:p>
            <a:pPr lvl="1"/>
            <a:r>
              <a:rPr lang="fr-FR" sz="2000" dirty="0"/>
              <a:t>	Puissance, spectre, résistance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400" dirty="0"/>
              <a:t>Une anticipation personnalisée sur les facteurs de risque</a:t>
            </a:r>
          </a:p>
          <a:p>
            <a:pPr lvl="1"/>
            <a:r>
              <a:rPr lang="fr-FR" sz="2000" dirty="0"/>
              <a:t>Suis-je à risque? tests accessibles, fiables, rapides</a:t>
            </a:r>
          </a:p>
          <a:p>
            <a:endParaRPr lang="fr-FR" sz="2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032142" y="5538584"/>
            <a:ext cx="87707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u="sng" dirty="0"/>
              <a:t>Enjeu vital</a:t>
            </a:r>
            <a:r>
              <a:rPr lang="fr-FR" sz="3200" dirty="0"/>
              <a:t>: Un investissement massif en amont</a:t>
            </a:r>
          </a:p>
          <a:p>
            <a:pPr algn="ctr"/>
            <a:r>
              <a:rPr lang="fr-FR" sz="3200" dirty="0"/>
              <a:t>dans la recherche fondamentale et la connaissance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0" y="1761134"/>
            <a:ext cx="1164082" cy="5220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76" y="4140843"/>
            <a:ext cx="1387410" cy="790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97" y="910949"/>
            <a:ext cx="2436463" cy="14913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7" y="3366665"/>
            <a:ext cx="1791208" cy="1510657"/>
          </a:xfrm>
          <a:prstGeom prst="rect">
            <a:avLst/>
          </a:prstGeom>
        </p:spPr>
      </p:pic>
      <p:cxnSp>
        <p:nvCxnSpPr>
          <p:cNvPr id="10" name="Conector recto 8"/>
          <p:cNvCxnSpPr/>
          <p:nvPr/>
        </p:nvCxnSpPr>
        <p:spPr bwMode="auto"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2"/>
          <p:cNvSpPr txBox="1">
            <a:spLocks noGrp="1"/>
          </p:cNvSpPr>
          <p:nvPr>
            <p:ph type="title"/>
          </p:nvPr>
        </p:nvSpPr>
        <p:spPr>
          <a:xfrm>
            <a:off x="1212474" y="-66737"/>
            <a:ext cx="10056618" cy="8016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520"/>
            </a:pPr>
            <a:r>
              <a:rPr lang="fr-FR" sz="2520" dirty="0">
                <a:ea typeface="Cambria" charset="0"/>
                <a:cs typeface="Cambria" charset="0"/>
                <a:sym typeface="Arial"/>
              </a:rPr>
              <a:t>L’anticipation et la préparation des possibles futures émergences </a:t>
            </a:r>
            <a:endParaRPr sz="2520" dirty="0">
              <a:ea typeface="Cambria" charset="0"/>
              <a:cs typeface="Cambria" charset="0"/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1" y="2285465"/>
            <a:ext cx="3920752" cy="250679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90697" y="1674570"/>
            <a:ext cx="12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  <a:ea typeface="Cambria" charset="0"/>
                <a:cs typeface="Cambria" charset="0"/>
              </a:rPr>
              <a:t>Vaccination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80898" y="1682375"/>
            <a:ext cx="258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  <a:ea typeface="Cambria" charset="0"/>
                <a:cs typeface="Cambria" charset="0"/>
              </a:rPr>
              <a:t>Agriculture et biodiversité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26861" y="4850018"/>
            <a:ext cx="288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  <a:ea typeface="Cambria" charset="0"/>
                <a:cs typeface="Cambria" charset="0"/>
              </a:rPr>
              <a:t>Observation, compréhension, respect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12637" y="4863922"/>
            <a:ext cx="2878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  <a:ea typeface="Cambria" charset="0"/>
                <a:cs typeface="Cambria" charset="0"/>
              </a:rPr>
              <a:t>Défis technologiques, chronologiques</a:t>
            </a:r>
          </a:p>
        </p:txBody>
      </p:sp>
      <p:pic>
        <p:nvPicPr>
          <p:cNvPr id="14" name="Google Shape;590;p32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8925" y="2285465"/>
            <a:ext cx="3199704" cy="2506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8693244" y="1682375"/>
            <a:ext cx="145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  <a:ea typeface="Cambria" charset="0"/>
                <a:cs typeface="Cambria" charset="0"/>
              </a:rPr>
              <a:t>Médicaments</a:t>
            </a:r>
            <a:endParaRPr lang="fr-FR" dirty="0">
              <a:latin typeface="+mj-lt"/>
              <a:ea typeface="Cambria" charset="0"/>
              <a:cs typeface="Cambria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30923" y="5426483"/>
            <a:ext cx="1125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+mj-lt"/>
                <a:ea typeface="Cambria" charset="0"/>
                <a:cs typeface="Cambria" charset="0"/>
              </a:rPr>
              <a:t>NOUS NE POUVONS PAS NOUS PASSER DE LA SCIENCE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694626" y="6320842"/>
            <a:ext cx="879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  <a:ea typeface="Cambria" charset="0"/>
                <a:cs typeface="Cambria" charset="0"/>
              </a:rPr>
              <a:t>Technologie, ingénierie, médecine</a:t>
            </a:r>
            <a:r>
              <a:rPr lang="is-IS" i="1" dirty="0">
                <a:latin typeface="+mj-lt"/>
                <a:ea typeface="Cambria" charset="0"/>
                <a:cs typeface="Cambria" charset="0"/>
              </a:rPr>
              <a:t>…</a:t>
            </a:r>
            <a:r>
              <a:rPr lang="fr-FR" i="1" dirty="0">
                <a:latin typeface="+mj-lt"/>
                <a:ea typeface="Cambria" charset="0"/>
                <a:cs typeface="Cambria" charset="0"/>
              </a:rPr>
              <a:t> sont basées sur la science , mais </a:t>
            </a:r>
            <a:r>
              <a:rPr lang="fr-FR" b="1" i="1" u="sng" dirty="0">
                <a:latin typeface="+mj-lt"/>
                <a:ea typeface="Cambria" charset="0"/>
                <a:cs typeface="Cambria" charset="0"/>
              </a:rPr>
              <a:t>ne sont pas</a:t>
            </a:r>
            <a:r>
              <a:rPr lang="fr-FR" b="1" i="1" dirty="0">
                <a:latin typeface="+mj-lt"/>
                <a:ea typeface="Cambria" charset="0"/>
                <a:cs typeface="Cambria" charset="0"/>
              </a:rPr>
              <a:t> </a:t>
            </a:r>
            <a:r>
              <a:rPr lang="fr-FR" i="1" dirty="0">
                <a:latin typeface="+mj-lt"/>
                <a:ea typeface="Cambria" charset="0"/>
                <a:cs typeface="Cambria" charset="0"/>
              </a:rPr>
              <a:t>de la science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26194" y="4871581"/>
            <a:ext cx="2334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+mj-lt"/>
                <a:ea typeface="Cambria" charset="0"/>
                <a:cs typeface="Cambria" charset="0"/>
              </a:rPr>
              <a:t>Diagnostic précoce, voie orale</a:t>
            </a:r>
            <a:endParaRPr lang="fr-FR" sz="1400" dirty="0">
              <a:latin typeface="+mj-lt"/>
              <a:ea typeface="Cambria" charset="0"/>
              <a:cs typeface="Cambria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8174" y="981589"/>
            <a:ext cx="752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latin typeface="+mj-lt"/>
                <a:ea typeface="Cambria" charset="0"/>
                <a:cs typeface="Cambria" charset="0"/>
              </a:rPr>
              <a:t>Quelles sont les réponses scientifiques, médicales, sociétales, et politiques? </a:t>
            </a:r>
          </a:p>
        </p:txBody>
      </p:sp>
      <p:cxnSp>
        <p:nvCxnSpPr>
          <p:cNvPr id="18" name="Conector recto 8"/>
          <p:cNvCxnSpPr/>
          <p:nvPr/>
        </p:nvCxnSpPr>
        <p:spPr>
          <a:xfrm>
            <a:off x="497990" y="712878"/>
            <a:ext cx="9374143" cy="44005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5687EFA5-708B-5C44-CBA8-B725EEF11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298" y="2282106"/>
            <a:ext cx="3772929" cy="251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627" y="148312"/>
            <a:ext cx="12927227" cy="619060"/>
          </a:xfrm>
        </p:spPr>
        <p:txBody>
          <a:bodyPr>
            <a:normAutofit/>
          </a:bodyPr>
          <a:lstStyle/>
          <a:p>
            <a:r>
              <a:rPr lang="fr-FR" sz="3200" b="1" dirty="0">
                <a:ea typeface="Cambria" charset="0"/>
                <a:cs typeface="Cambria" charset="0"/>
              </a:rPr>
              <a:t>HISTORIQUE DES PRINCIPALES MALADIES INFECTIEUSES (&gt;1M décès)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342483" y="1619290"/>
            <a:ext cx="45979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3200" dirty="0">
                <a:latin typeface="+mj-lt"/>
                <a:ea typeface="Cambria" charset="0"/>
                <a:cs typeface="Cambria" charset="0"/>
              </a:rPr>
              <a:t>Peste (</a:t>
            </a:r>
            <a:r>
              <a:rPr lang="fr-FR" sz="3200" i="1" dirty="0">
                <a:latin typeface="+mj-lt"/>
                <a:ea typeface="Cambria" charset="0"/>
                <a:cs typeface="Cambria" charset="0"/>
              </a:rPr>
              <a:t>Yersinia </a:t>
            </a:r>
            <a:r>
              <a:rPr lang="fr-FR" sz="3200" i="1" dirty="0" err="1">
                <a:latin typeface="+mj-lt"/>
                <a:ea typeface="Cambria" charset="0"/>
                <a:cs typeface="Cambria" charset="0"/>
              </a:rPr>
              <a:t>pestis</a:t>
            </a:r>
            <a:r>
              <a:rPr lang="fr-FR" sz="3200" dirty="0">
                <a:latin typeface="+mj-lt"/>
                <a:ea typeface="Cambria" charset="0"/>
                <a:cs typeface="Cambria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3200" dirty="0">
                <a:latin typeface="+mj-lt"/>
                <a:ea typeface="Cambria" charset="0"/>
                <a:cs typeface="Cambria" charset="0"/>
              </a:rPr>
              <a:t>Variole (</a:t>
            </a:r>
            <a:r>
              <a:rPr lang="fr-FR" sz="3200" i="1" dirty="0" err="1">
                <a:latin typeface="+mj-lt"/>
                <a:ea typeface="Cambria" charset="0"/>
                <a:cs typeface="Cambria" charset="0"/>
              </a:rPr>
              <a:t>Variola</a:t>
            </a:r>
            <a:r>
              <a:rPr lang="fr-FR" sz="3200" i="1" dirty="0">
                <a:latin typeface="+mj-lt"/>
                <a:ea typeface="Cambria" charset="0"/>
                <a:cs typeface="Cambria" charset="0"/>
              </a:rPr>
              <a:t> major</a:t>
            </a:r>
            <a:r>
              <a:rPr lang="fr-FR" sz="3200" dirty="0">
                <a:latin typeface="+mj-lt"/>
                <a:ea typeface="Cambria" charset="0"/>
                <a:cs typeface="Cambria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3200" dirty="0">
                <a:latin typeface="+mj-lt"/>
                <a:ea typeface="Cambria" charset="0"/>
                <a:cs typeface="Cambria" charset="0"/>
              </a:rPr>
              <a:t>Cholera (</a:t>
            </a:r>
            <a:r>
              <a:rPr lang="fr-FR" sz="3200" i="1" dirty="0" err="1">
                <a:latin typeface="+mj-lt"/>
                <a:ea typeface="Cambria" charset="0"/>
                <a:cs typeface="Cambria" charset="0"/>
              </a:rPr>
              <a:t>Vibrio</a:t>
            </a:r>
            <a:r>
              <a:rPr lang="fr-FR" sz="3200" i="1" dirty="0">
                <a:latin typeface="+mj-lt"/>
                <a:ea typeface="Cambria" charset="0"/>
                <a:cs typeface="Cambria" charset="0"/>
              </a:rPr>
              <a:t> </a:t>
            </a:r>
            <a:r>
              <a:rPr lang="fr-FR" sz="3200" i="1" dirty="0" err="1">
                <a:latin typeface="+mj-lt"/>
                <a:ea typeface="Cambria" charset="0"/>
                <a:cs typeface="Cambria" charset="0"/>
              </a:rPr>
              <a:t>Cholerae</a:t>
            </a:r>
            <a:r>
              <a:rPr lang="fr-FR" sz="3200" dirty="0">
                <a:latin typeface="+mj-lt"/>
                <a:ea typeface="Cambria" charset="0"/>
                <a:cs typeface="Cambria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3200" dirty="0">
                <a:latin typeface="+mj-lt"/>
                <a:ea typeface="Cambria" charset="0"/>
                <a:cs typeface="Cambria" charset="0"/>
              </a:rPr>
              <a:t>Grippe </a:t>
            </a:r>
          </a:p>
          <a:p>
            <a:pPr marL="285750" indent="-285750">
              <a:buFontTx/>
              <a:buChar char="-"/>
            </a:pPr>
            <a:r>
              <a:rPr lang="fr-FR" sz="3200" dirty="0">
                <a:latin typeface="+mj-lt"/>
                <a:ea typeface="Cambria" charset="0"/>
                <a:cs typeface="Cambria" charset="0"/>
              </a:rPr>
              <a:t>Rougeole</a:t>
            </a:r>
          </a:p>
          <a:p>
            <a:pPr marL="285750" indent="-285750">
              <a:buFontTx/>
              <a:buChar char="-"/>
            </a:pPr>
            <a:endParaRPr lang="fr-FR" sz="3200" dirty="0">
              <a:latin typeface="+mj-lt"/>
              <a:ea typeface="Cambria" charset="0"/>
              <a:cs typeface="Cambria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5068" y="173050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  <a:ea typeface="Cambria" charset="0"/>
                <a:cs typeface="Cambria" charset="0"/>
              </a:rPr>
              <a:t>Avant le XX</a:t>
            </a:r>
            <a:r>
              <a:rPr lang="fr-FR" baseline="30000" dirty="0">
                <a:latin typeface="+mj-lt"/>
                <a:ea typeface="Cambria" charset="0"/>
                <a:cs typeface="Cambria" charset="0"/>
              </a:rPr>
              <a:t>e</a:t>
            </a:r>
            <a:r>
              <a:rPr lang="fr-FR" dirty="0">
                <a:latin typeface="+mj-lt"/>
                <a:ea typeface="Cambria" charset="0"/>
                <a:cs typeface="Cambria" charset="0"/>
              </a:rPr>
              <a:t> siècle: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75068" y="4118789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  <a:ea typeface="Cambria" charset="0"/>
                <a:cs typeface="Cambria" charset="0"/>
              </a:rPr>
              <a:t>Pendant/après </a:t>
            </a:r>
            <a:r>
              <a:rPr lang="fr-FR" dirty="0">
                <a:ea typeface="Cambria" charset="0"/>
                <a:cs typeface="Cambria" charset="0"/>
              </a:rPr>
              <a:t>le XX</a:t>
            </a:r>
            <a:r>
              <a:rPr lang="fr-FR" baseline="30000" dirty="0">
                <a:ea typeface="Cambria" charset="0"/>
                <a:cs typeface="Cambria" charset="0"/>
              </a:rPr>
              <a:t>e</a:t>
            </a:r>
            <a:r>
              <a:rPr lang="fr-FR" dirty="0">
                <a:ea typeface="Cambria" charset="0"/>
                <a:cs typeface="Cambria" charset="0"/>
              </a:rPr>
              <a:t> siècle </a:t>
            </a:r>
            <a:r>
              <a:rPr lang="fr-FR" dirty="0">
                <a:latin typeface="+mj-lt"/>
                <a:ea typeface="Cambria" charset="0"/>
                <a:cs typeface="Cambria" charset="0"/>
              </a:rPr>
              <a:t>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342483" y="4303455"/>
            <a:ext cx="32830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3200" dirty="0">
                <a:latin typeface="+mj-lt"/>
                <a:ea typeface="Cambria" charset="0"/>
                <a:cs typeface="Cambria" charset="0"/>
              </a:rPr>
              <a:t>Grippe/Rougeole</a:t>
            </a:r>
          </a:p>
          <a:p>
            <a:pPr marL="285750" indent="-285750">
              <a:buFontTx/>
              <a:buChar char="-"/>
            </a:pPr>
            <a:r>
              <a:rPr lang="fr-FR" sz="3200" dirty="0">
                <a:latin typeface="+mj-lt"/>
                <a:ea typeface="Cambria" charset="0"/>
                <a:cs typeface="Cambria" charset="0"/>
              </a:rPr>
              <a:t>VIH</a:t>
            </a:r>
          </a:p>
          <a:p>
            <a:pPr marL="285750" indent="-285750">
              <a:buFontTx/>
              <a:buChar char="-"/>
            </a:pPr>
            <a:r>
              <a:rPr lang="fr-FR" sz="3200" dirty="0">
                <a:latin typeface="+mj-lt"/>
                <a:ea typeface="Cambria" charset="0"/>
                <a:cs typeface="Cambria" charset="0"/>
              </a:rPr>
              <a:t>Virus </a:t>
            </a:r>
            <a:r>
              <a:rPr lang="fr-FR" sz="3200" dirty="0" err="1">
                <a:latin typeface="+mj-lt"/>
                <a:ea typeface="Cambria" charset="0"/>
                <a:cs typeface="Cambria" charset="0"/>
              </a:rPr>
              <a:t>Hepatite</a:t>
            </a:r>
            <a:r>
              <a:rPr lang="fr-FR" sz="3200" dirty="0">
                <a:latin typeface="+mj-lt"/>
                <a:ea typeface="Cambria" charset="0"/>
                <a:cs typeface="Cambria" charset="0"/>
              </a:rPr>
              <a:t> C </a:t>
            </a:r>
          </a:p>
          <a:p>
            <a:pPr marL="285750" indent="-285750">
              <a:buFontTx/>
              <a:buChar char="-"/>
            </a:pPr>
            <a:r>
              <a:rPr lang="fr-FR" sz="3200" dirty="0">
                <a:latin typeface="+mj-lt"/>
                <a:ea typeface="Cambria" charset="0"/>
                <a:cs typeface="Cambria" charset="0"/>
              </a:rPr>
              <a:t>SARS-CoV2</a:t>
            </a:r>
          </a:p>
          <a:p>
            <a:pPr marL="285750" indent="-285750">
              <a:buFontTx/>
              <a:buChar char="-"/>
            </a:pPr>
            <a:endParaRPr lang="fr-FR" sz="3200" dirty="0">
              <a:latin typeface="+mj-lt"/>
              <a:ea typeface="Cambria" charset="0"/>
              <a:cs typeface="Cambria" charset="0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6882619" y="4939292"/>
            <a:ext cx="3962001" cy="1315335"/>
            <a:chOff x="6698779" y="4861950"/>
            <a:chExt cx="3962001" cy="1315335"/>
          </a:xfrm>
        </p:grpSpPr>
        <p:sp>
          <p:nvSpPr>
            <p:cNvPr id="7" name="Flèche vers la droite 6"/>
            <p:cNvSpPr/>
            <p:nvPr/>
          </p:nvSpPr>
          <p:spPr>
            <a:xfrm>
              <a:off x="6698779" y="4955059"/>
              <a:ext cx="2001794" cy="23477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+mj-lt"/>
                <a:ea typeface="Cambria" charset="0"/>
                <a:cs typeface="Cambria" charset="0"/>
              </a:endParaRPr>
            </a:p>
          </p:txBody>
        </p:sp>
        <p:sp>
          <p:nvSpPr>
            <p:cNvPr id="15" name="Flèche vers la droite 14"/>
            <p:cNvSpPr/>
            <p:nvPr/>
          </p:nvSpPr>
          <p:spPr>
            <a:xfrm>
              <a:off x="6698779" y="5401042"/>
              <a:ext cx="2001794" cy="23477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  <a:ea typeface="Cambria" charset="0"/>
                <a:cs typeface="Cambria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9131643" y="4861950"/>
              <a:ext cx="1509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+mj-lt"/>
                  <a:ea typeface="Cambria" charset="0"/>
                  <a:cs typeface="Cambria" charset="0"/>
                </a:rPr>
                <a:t>Nouveau virus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9131643" y="5294693"/>
              <a:ext cx="1529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ea typeface="Cambria" charset="0"/>
                  <a:cs typeface="Cambria" charset="0"/>
                </a:rPr>
                <a:t>Nouveau virus</a:t>
              </a:r>
            </a:p>
          </p:txBody>
        </p:sp>
        <p:sp>
          <p:nvSpPr>
            <p:cNvPr id="19" name="Flèche vers la droite 18"/>
            <p:cNvSpPr/>
            <p:nvPr/>
          </p:nvSpPr>
          <p:spPr>
            <a:xfrm>
              <a:off x="6698779" y="5875230"/>
              <a:ext cx="2001794" cy="23477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  <a:ea typeface="Cambria" charset="0"/>
                <a:cs typeface="Cambria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9096430" y="5807953"/>
              <a:ext cx="1529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ea typeface="Cambria" charset="0"/>
                  <a:cs typeface="Cambria" charset="0"/>
                </a:rPr>
                <a:t>Nouveau virus</a:t>
              </a:r>
            </a:p>
          </p:txBody>
        </p:sp>
      </p:grpSp>
      <p:cxnSp>
        <p:nvCxnSpPr>
          <p:cNvPr id="14" name="Conector recto 8"/>
          <p:cNvCxnSpPr/>
          <p:nvPr/>
        </p:nvCxnSpPr>
        <p:spPr>
          <a:xfrm>
            <a:off x="291510" y="7673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340px-Polio_Egyptian_Ste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409" y="1161639"/>
            <a:ext cx="2103411" cy="29571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9572135" y="4068507"/>
            <a:ext cx="2154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  <a:ea typeface="Cambria" charset="0"/>
                <a:cs typeface="Cambria" charset="0"/>
              </a:rPr>
              <a:t>Stele </a:t>
            </a:r>
            <a:r>
              <a:rPr lang="en-US" sz="1200" dirty="0" err="1">
                <a:latin typeface="+mj-lt"/>
                <a:ea typeface="Cambria" charset="0"/>
                <a:cs typeface="Cambria" charset="0"/>
              </a:rPr>
              <a:t>Egyptiaenne</a:t>
            </a:r>
            <a:r>
              <a:rPr lang="en-US" sz="1200" dirty="0">
                <a:latin typeface="+mj-lt"/>
                <a:ea typeface="Cambria" charset="0"/>
                <a:cs typeface="Cambria" charset="0"/>
              </a:rPr>
              <a:t> 18e </a:t>
            </a:r>
            <a:r>
              <a:rPr lang="en-US" sz="1200" dirty="0" err="1">
                <a:latin typeface="+mj-lt"/>
                <a:ea typeface="Cambria" charset="0"/>
                <a:cs typeface="Cambria" charset="0"/>
              </a:rPr>
              <a:t>Dynastie</a:t>
            </a:r>
            <a:r>
              <a:rPr lang="en-US" sz="1200" dirty="0">
                <a:latin typeface="+mj-lt"/>
                <a:ea typeface="Cambria" charset="0"/>
                <a:cs typeface="Cambria" charset="0"/>
              </a:rPr>
              <a:t> </a:t>
            </a:r>
          </a:p>
          <a:p>
            <a:r>
              <a:rPr lang="en-US" sz="1200" dirty="0">
                <a:latin typeface="+mj-lt"/>
                <a:ea typeface="Cambria" charset="0"/>
                <a:cs typeface="Cambria" charset="0"/>
              </a:rPr>
              <a:t>(1580–1350 BC) </a:t>
            </a:r>
            <a:endParaRPr lang="fr-F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8277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" y="-141564"/>
            <a:ext cx="8146255" cy="6181844"/>
          </a:xfrm>
          <a:prstGeom prst="rect">
            <a:avLst/>
          </a:prstGeom>
        </p:spPr>
      </p:pic>
      <p:sp>
        <p:nvSpPr>
          <p:cNvPr id="4" name="TextShape 1"/>
          <p:cNvSpPr>
            <a:spLocks/>
          </p:cNvSpPr>
          <p:nvPr/>
        </p:nvSpPr>
        <p:spPr bwMode="auto">
          <a:xfrm>
            <a:off x="8746689" y="5421554"/>
            <a:ext cx="3008955" cy="728401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b="1" spc="-1">
                <a:latin typeface="qriql"/>
              </a:rPr>
              <a:t> </a:t>
            </a:r>
            <a:endParaRPr lang="en-AU" sz="1209" spc="-1">
              <a:latin typeface="Arial"/>
            </a:endParaRPr>
          </a:p>
        </p:txBody>
      </p:sp>
      <p:sp>
        <p:nvSpPr>
          <p:cNvPr id="8" name="TextShape 4"/>
          <p:cNvSpPr>
            <a:spLocks/>
          </p:cNvSpPr>
          <p:nvPr/>
        </p:nvSpPr>
        <p:spPr bwMode="auto">
          <a:xfrm>
            <a:off x="8743884" y="89473"/>
            <a:ext cx="3396013" cy="2873869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/>
          <a:lstStyle/>
          <a:p>
            <a:pPr>
              <a:defRPr/>
            </a:pPr>
            <a:r>
              <a:rPr lang="en-AU" sz="1209" b="1" spc="-1" dirty="0">
                <a:latin typeface="Arial"/>
              </a:rPr>
              <a:t>AFMB </a:t>
            </a:r>
            <a:r>
              <a:rPr lang="en-AU" sz="1209" b="1" spc="-1" dirty="0" err="1">
                <a:latin typeface="Arial"/>
              </a:rPr>
              <a:t>Replicase</a:t>
            </a:r>
            <a:r>
              <a:rPr lang="en-AU" sz="1209" b="1" spc="-1" dirty="0">
                <a:latin typeface="Arial"/>
              </a:rPr>
              <a:t> structure </a:t>
            </a:r>
          </a:p>
          <a:p>
            <a:pPr>
              <a:defRPr/>
            </a:pPr>
            <a:r>
              <a:rPr lang="en-AU" sz="1209" b="1" spc="-1" dirty="0">
                <a:latin typeface="Arial"/>
              </a:rPr>
              <a:t>and Function Team </a:t>
            </a:r>
            <a:endParaRPr lang="en-AU" sz="1209" spc="-1" dirty="0">
              <a:latin typeface="Arial"/>
            </a:endParaRPr>
          </a:p>
          <a:p>
            <a:pPr>
              <a:defRPr/>
            </a:pPr>
            <a:endParaRPr lang="en-AU" sz="1209" spc="-1" dirty="0">
              <a:latin typeface="Arial"/>
            </a:endParaRPr>
          </a:p>
          <a:p>
            <a:pPr>
              <a:defRPr/>
            </a:pPr>
            <a:r>
              <a:rPr lang="en-AU" sz="1000" b="1" u="sng" spc="-1" dirty="0">
                <a:solidFill>
                  <a:srgbClr val="FF0000"/>
                </a:solidFill>
                <a:latin typeface="Arial"/>
              </a:rPr>
              <a:t>Ashleigh Shannon</a:t>
            </a:r>
          </a:p>
          <a:p>
            <a:pPr>
              <a:defRPr/>
            </a:pPr>
            <a:r>
              <a:rPr lang="en-AU" sz="1000" spc="-1" dirty="0">
                <a:latin typeface="Arial"/>
              </a:rPr>
              <a:t>Barbara </a:t>
            </a:r>
            <a:r>
              <a:rPr lang="en-AU" sz="1000" spc="-1" dirty="0" err="1">
                <a:latin typeface="Arial"/>
              </a:rPr>
              <a:t>Selisko</a:t>
            </a:r>
            <a:endParaRPr lang="en-AU" sz="1000" spc="-1" dirty="0">
              <a:latin typeface="Arial"/>
            </a:endParaRPr>
          </a:p>
          <a:p>
            <a:pPr>
              <a:defRPr/>
            </a:pPr>
            <a:r>
              <a:rPr lang="en-AU" sz="1000" spc="-1" dirty="0" err="1">
                <a:latin typeface="Arial"/>
              </a:rPr>
              <a:t>Véronique</a:t>
            </a:r>
            <a:r>
              <a:rPr lang="en-AU" sz="1000" spc="-1" dirty="0">
                <a:latin typeface="Arial"/>
              </a:rPr>
              <a:t> </a:t>
            </a:r>
            <a:r>
              <a:rPr lang="en-AU" sz="1000" spc="-1" dirty="0" err="1">
                <a:latin typeface="Arial"/>
              </a:rPr>
              <a:t>Fattorini</a:t>
            </a:r>
            <a:endParaRPr lang="en-AU" sz="1000" spc="-1" dirty="0">
              <a:latin typeface="Arial"/>
            </a:endParaRPr>
          </a:p>
          <a:p>
            <a:pPr>
              <a:defRPr/>
            </a:pPr>
            <a:r>
              <a:rPr lang="en-AU" sz="1000" spc="-1" dirty="0">
                <a:latin typeface="Arial"/>
              </a:rPr>
              <a:t>Bhawna </a:t>
            </a:r>
            <a:r>
              <a:rPr lang="en-AU" sz="1000" spc="-1" dirty="0" err="1">
                <a:latin typeface="Arial"/>
              </a:rPr>
              <a:t>Sama</a:t>
            </a:r>
            <a:endParaRPr lang="en-AU" sz="1000" spc="-1" dirty="0">
              <a:latin typeface="Arial"/>
            </a:endParaRPr>
          </a:p>
          <a:p>
            <a:pPr>
              <a:defRPr/>
            </a:pPr>
            <a:r>
              <a:rPr lang="en-AU" sz="1000" b="1" u="sng" spc="-1" dirty="0">
                <a:solidFill>
                  <a:srgbClr val="FF0000"/>
                </a:solidFill>
                <a:latin typeface="Arial"/>
              </a:rPr>
              <a:t>François Ferron</a:t>
            </a:r>
          </a:p>
          <a:p>
            <a:pPr>
              <a:defRPr/>
            </a:pPr>
            <a:r>
              <a:rPr lang="en-AU" sz="1000" b="1" u="sng" spc="-1" dirty="0" err="1">
                <a:solidFill>
                  <a:srgbClr val="FF0000"/>
                </a:solidFill>
                <a:latin typeface="Arial"/>
              </a:rPr>
              <a:t>Karine</a:t>
            </a:r>
            <a:r>
              <a:rPr lang="en-AU" sz="1000" b="1" u="sng" spc="-1" dirty="0">
                <a:solidFill>
                  <a:srgbClr val="FF0000"/>
                </a:solidFill>
                <a:latin typeface="Arial"/>
              </a:rPr>
              <a:t> Alvarez </a:t>
            </a:r>
          </a:p>
          <a:p>
            <a:pPr>
              <a:defRPr/>
            </a:pPr>
            <a:r>
              <a:rPr lang="en-AU" sz="1000" b="1" u="sng" spc="-1" dirty="0">
                <a:solidFill>
                  <a:srgbClr val="FF0000"/>
                </a:solidFill>
                <a:latin typeface="Arial"/>
              </a:rPr>
              <a:t>Etienne </a:t>
            </a:r>
            <a:r>
              <a:rPr lang="en-AU" sz="1000" b="1" u="sng" spc="-1" dirty="0" err="1">
                <a:solidFill>
                  <a:srgbClr val="FF0000"/>
                </a:solidFill>
                <a:latin typeface="Arial"/>
              </a:rPr>
              <a:t>Decroly</a:t>
            </a:r>
            <a:endParaRPr lang="en-AU" sz="1000" b="1" u="sng" spc="-1" dirty="0">
              <a:solidFill>
                <a:srgbClr val="FF0000"/>
              </a:solidFill>
              <a:latin typeface="Arial"/>
            </a:endParaRPr>
          </a:p>
          <a:p>
            <a:pPr>
              <a:defRPr/>
            </a:pPr>
            <a:r>
              <a:rPr lang="en-AU" sz="1000" b="1" u="sng" spc="-1" dirty="0">
                <a:solidFill>
                  <a:srgbClr val="FF0000"/>
                </a:solidFill>
                <a:latin typeface="Arial"/>
              </a:rPr>
              <a:t>Jean-Claude Guillemot</a:t>
            </a:r>
          </a:p>
          <a:p>
            <a:pPr>
              <a:defRPr/>
            </a:pPr>
            <a:r>
              <a:rPr lang="en-AU" sz="1000" spc="-1" dirty="0">
                <a:latin typeface="Arial"/>
              </a:rPr>
              <a:t>Cecilia </a:t>
            </a:r>
            <a:r>
              <a:rPr lang="en-AU" sz="1000" spc="-1" dirty="0" err="1">
                <a:latin typeface="Arial"/>
              </a:rPr>
              <a:t>Eydoux</a:t>
            </a:r>
            <a:endParaRPr lang="en-AU" sz="1000" spc="-1" dirty="0">
              <a:latin typeface="Arial"/>
            </a:endParaRPr>
          </a:p>
          <a:p>
            <a:pPr>
              <a:defRPr/>
            </a:pPr>
            <a:r>
              <a:rPr lang="en-AU" sz="1000" spc="-1" dirty="0">
                <a:latin typeface="Arial"/>
              </a:rPr>
              <a:t>Camille </a:t>
            </a:r>
            <a:r>
              <a:rPr lang="en-AU" sz="1000" spc="-1" dirty="0" err="1">
                <a:latin typeface="Arial"/>
              </a:rPr>
              <a:t>Falcou</a:t>
            </a:r>
            <a:endParaRPr lang="en-AU" sz="1000" spc="-1" dirty="0">
              <a:latin typeface="Arial"/>
            </a:endParaRPr>
          </a:p>
          <a:p>
            <a:pPr>
              <a:defRPr/>
            </a:pPr>
            <a:r>
              <a:rPr lang="en-AU" sz="1000" spc="-1" dirty="0">
                <a:latin typeface="Arial"/>
              </a:rPr>
              <a:t>Pierre </a:t>
            </a:r>
            <a:r>
              <a:rPr lang="en-AU" sz="1000" spc="-1" dirty="0" err="1">
                <a:latin typeface="Arial"/>
              </a:rPr>
              <a:t>Gauffre</a:t>
            </a:r>
            <a:endParaRPr lang="en-AU" sz="1000" spc="-1" dirty="0">
              <a:latin typeface="Arial"/>
            </a:endParaRPr>
          </a:p>
          <a:p>
            <a:pPr>
              <a:defRPr/>
            </a:pPr>
            <a:r>
              <a:rPr lang="en-AU" sz="1000" spc="-1" dirty="0" err="1">
                <a:latin typeface="Arial"/>
              </a:rPr>
              <a:t>Léo</a:t>
            </a:r>
            <a:r>
              <a:rPr lang="en-AU" sz="1000" spc="-1" dirty="0">
                <a:latin typeface="Arial"/>
              </a:rPr>
              <a:t> Lo Bello</a:t>
            </a:r>
          </a:p>
          <a:p>
            <a:pPr>
              <a:defRPr/>
            </a:pPr>
            <a:r>
              <a:rPr lang="en-AU" sz="1000" spc="-1" dirty="0">
                <a:latin typeface="Arial"/>
              </a:rPr>
              <a:t>Nadia </a:t>
            </a:r>
            <a:r>
              <a:rPr lang="en-AU" sz="1000" spc="-1" dirty="0" err="1">
                <a:latin typeface="Arial"/>
              </a:rPr>
              <a:t>Rabah</a:t>
            </a:r>
            <a:endParaRPr lang="en-AU" sz="1000" spc="-1" dirty="0">
              <a:latin typeface="Arial"/>
            </a:endParaRPr>
          </a:p>
          <a:p>
            <a:pPr>
              <a:defRPr/>
            </a:pPr>
            <a:endParaRPr lang="en-AU" sz="1209" spc="-1" dirty="0">
              <a:latin typeface="Arial"/>
            </a:endParaRPr>
          </a:p>
          <a:p>
            <a:pPr>
              <a:defRPr/>
            </a:pPr>
            <a:endParaRPr lang="en-AU" sz="1209" spc="-1" dirty="0">
              <a:latin typeface="Arial"/>
            </a:endParaRPr>
          </a:p>
          <a:p>
            <a:pPr>
              <a:defRPr/>
            </a:pPr>
            <a:endParaRPr lang="en-AU" sz="1209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b="1" spc="-1" dirty="0">
                <a:latin typeface="Arial"/>
              </a:rPr>
              <a:t>University of Colorado</a:t>
            </a:r>
            <a:endParaRPr lang="en-AU" sz="1209" spc="-1" dirty="0">
              <a:latin typeface="Arial"/>
            </a:endParaRPr>
          </a:p>
          <a:p>
            <a:pPr>
              <a:defRPr/>
            </a:pPr>
            <a:r>
              <a:rPr lang="en-AU" sz="1209" spc="-1" dirty="0" err="1">
                <a:latin typeface="Arial"/>
              </a:rPr>
              <a:t>Olve</a:t>
            </a:r>
            <a:r>
              <a:rPr lang="en-AU" sz="1209" spc="-1" dirty="0">
                <a:latin typeface="Arial"/>
              </a:rPr>
              <a:t> </a:t>
            </a:r>
            <a:r>
              <a:rPr lang="en-AU" sz="1209" spc="-1" dirty="0" err="1">
                <a:latin typeface="Arial"/>
              </a:rPr>
              <a:t>Peersen</a:t>
            </a:r>
            <a:endParaRPr lang="en-AU" sz="1209" spc="-1" dirty="0">
              <a:latin typeface="Arial"/>
            </a:endParaRPr>
          </a:p>
          <a:p>
            <a:pPr>
              <a:defRPr/>
            </a:pPr>
            <a:endParaRPr lang="en-AU" sz="1209" spc="-1" dirty="0">
              <a:latin typeface="Arial"/>
            </a:endParaRPr>
          </a:p>
        </p:txBody>
      </p:sp>
      <p:pic>
        <p:nvPicPr>
          <p:cNvPr id="9" name="Image 8"/>
          <p:cNvPicPr/>
          <p:nvPr/>
        </p:nvPicPr>
        <p:blipFill>
          <a:blip r:embed="rId3"/>
          <a:stretch/>
        </p:blipFill>
        <p:spPr bwMode="auto">
          <a:xfrm>
            <a:off x="8801979" y="5058285"/>
            <a:ext cx="2591325" cy="1699629"/>
          </a:xfrm>
          <a:prstGeom prst="rect">
            <a:avLst/>
          </a:prstGeom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7" y="6161039"/>
            <a:ext cx="1549712" cy="5101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2914" y="6064938"/>
            <a:ext cx="1180995" cy="79853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64" y="6089304"/>
            <a:ext cx="1938270" cy="60516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01879" y="6064938"/>
            <a:ext cx="841897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3" i="1" dirty="0"/>
              <a:t>ANR</a:t>
            </a:r>
          </a:p>
        </p:txBody>
      </p:sp>
      <p:sp>
        <p:nvSpPr>
          <p:cNvPr id="14" name="CustomShape 3"/>
          <p:cNvSpPr/>
          <p:nvPr/>
        </p:nvSpPr>
        <p:spPr bwMode="auto">
          <a:xfrm>
            <a:off x="7726580" y="280798"/>
            <a:ext cx="2612608" cy="12356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latin typeface="Arial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52" y="381601"/>
            <a:ext cx="1009345" cy="1006841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>
            <a:off x="10058598" y="820616"/>
            <a:ext cx="503951" cy="34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9872420" y="1394847"/>
            <a:ext cx="769452" cy="400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stomShape 2"/>
          <p:cNvSpPr/>
          <p:nvPr/>
        </p:nvSpPr>
        <p:spPr bwMode="auto">
          <a:xfrm>
            <a:off x="147497" y="-20805"/>
            <a:ext cx="2163709" cy="12356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r>
              <a:rPr lang="en-AU" sz="1209" b="1" u="sng" spc="-1" dirty="0">
                <a:solidFill>
                  <a:schemeClr val="bg1"/>
                </a:solidFill>
                <a:latin typeface="Arial"/>
              </a:rPr>
              <a:t>Infectious Virus work</a:t>
            </a:r>
            <a:endParaRPr lang="en-AU" sz="1209" u="sng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b="1" u="sng" spc="-1" dirty="0">
                <a:solidFill>
                  <a:schemeClr val="bg1"/>
                </a:solidFill>
                <a:latin typeface="Arial"/>
              </a:rPr>
              <a:t>IHU </a:t>
            </a:r>
            <a:r>
              <a:rPr lang="en-AU" sz="1209" b="1" u="sng" spc="-1" dirty="0" err="1">
                <a:solidFill>
                  <a:schemeClr val="bg1"/>
                </a:solidFill>
                <a:latin typeface="Arial"/>
              </a:rPr>
              <a:t>Méditerranée</a:t>
            </a:r>
            <a:r>
              <a:rPr lang="en-AU" sz="1209" b="1" u="sng" spc="-1" dirty="0">
                <a:solidFill>
                  <a:schemeClr val="bg1"/>
                </a:solidFill>
                <a:latin typeface="Arial"/>
              </a:rPr>
              <a:t> Infection</a:t>
            </a:r>
            <a:endParaRPr lang="en-AU" sz="1209" u="sng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spc="-1" dirty="0">
                <a:solidFill>
                  <a:schemeClr val="bg1"/>
                </a:solidFill>
                <a:latin typeface="Arial"/>
              </a:rPr>
              <a:t>Bruno </a:t>
            </a:r>
            <a:r>
              <a:rPr lang="en-AU" sz="1209" spc="-1" dirty="0" err="1">
                <a:solidFill>
                  <a:schemeClr val="bg1"/>
                </a:solidFill>
                <a:latin typeface="Arial"/>
              </a:rPr>
              <a:t>Coutard</a:t>
            </a:r>
            <a:r>
              <a:rPr lang="en-AU" sz="1209" spc="-1" dirty="0">
                <a:solidFill>
                  <a:schemeClr val="bg1"/>
                </a:solidFill>
                <a:latin typeface="Arial"/>
              </a:rPr>
              <a:t>, </a:t>
            </a:r>
          </a:p>
          <a:p>
            <a:pPr>
              <a:lnSpc>
                <a:spcPct val="100000"/>
              </a:lnSpc>
              <a:defRPr/>
            </a:pPr>
            <a:r>
              <a:rPr lang="en-AU" sz="1209" spc="-1" dirty="0">
                <a:solidFill>
                  <a:schemeClr val="bg1"/>
                </a:solidFill>
                <a:latin typeface="Arial"/>
              </a:rPr>
              <a:t>Franck </a:t>
            </a:r>
            <a:r>
              <a:rPr lang="en-AU" sz="1209" spc="-1" dirty="0" err="1">
                <a:solidFill>
                  <a:schemeClr val="bg1"/>
                </a:solidFill>
                <a:latin typeface="Arial"/>
              </a:rPr>
              <a:t>Touret</a:t>
            </a:r>
            <a:r>
              <a:rPr lang="en-AU" sz="1209" spc="-1" dirty="0">
                <a:solidFill>
                  <a:schemeClr val="bg1"/>
                </a:solidFill>
                <a:latin typeface="Arial"/>
              </a:rPr>
              <a:t>, </a:t>
            </a:r>
          </a:p>
          <a:p>
            <a:pPr>
              <a:lnSpc>
                <a:spcPct val="100000"/>
              </a:lnSpc>
              <a:defRPr/>
            </a:pPr>
            <a:r>
              <a:rPr lang="en-AU" sz="1209" spc="-1" dirty="0" err="1">
                <a:solidFill>
                  <a:schemeClr val="bg1"/>
                </a:solidFill>
                <a:latin typeface="Arial"/>
              </a:rPr>
              <a:t>Géraldine</a:t>
            </a:r>
            <a:r>
              <a:rPr lang="en-AU" sz="1209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en-AU" sz="1209" spc="-1" dirty="0" err="1">
                <a:solidFill>
                  <a:schemeClr val="bg1"/>
                </a:solidFill>
                <a:latin typeface="Arial"/>
              </a:rPr>
              <a:t>Piorkowski</a:t>
            </a: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spc="-1" dirty="0">
                <a:solidFill>
                  <a:schemeClr val="bg1"/>
                </a:solidFill>
                <a:latin typeface="Arial"/>
              </a:rPr>
              <a:t>Xavier de </a:t>
            </a:r>
            <a:r>
              <a:rPr lang="en-AU" sz="1209" spc="-1" dirty="0" err="1">
                <a:solidFill>
                  <a:schemeClr val="bg1"/>
                </a:solidFill>
                <a:latin typeface="Arial"/>
              </a:rPr>
              <a:t>Lamballerie</a:t>
            </a:r>
            <a:endParaRPr lang="en-AU" sz="1209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CustomShape 3"/>
          <p:cNvSpPr/>
          <p:nvPr/>
        </p:nvSpPr>
        <p:spPr bwMode="auto">
          <a:xfrm>
            <a:off x="2175158" y="-9104"/>
            <a:ext cx="2074318" cy="12356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r>
              <a:rPr lang="en-AU" sz="1209" b="1" u="sng" spc="-1">
                <a:solidFill>
                  <a:schemeClr val="bg1"/>
                </a:solidFill>
                <a:latin typeface="Arial"/>
              </a:rPr>
              <a:t>T-705 and T-1105 synth. </a:t>
            </a:r>
            <a:endParaRPr lang="en-AU" sz="1209" u="sng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b="1" u="sng" spc="-1">
                <a:solidFill>
                  <a:schemeClr val="bg1"/>
                </a:solidFill>
                <a:latin typeface="Arial"/>
              </a:rPr>
              <a:t>U. Hamburg, Germany </a:t>
            </a:r>
            <a:endParaRPr lang="en-AU" sz="1209" u="sng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spc="-1">
                <a:solidFill>
                  <a:schemeClr val="bg1"/>
                </a:solidFill>
                <a:latin typeface="Arial"/>
              </a:rPr>
              <a:t>Johanna </a:t>
            </a:r>
            <a:r>
              <a:rPr lang="en-AU" sz="1209" spc="-1" err="1">
                <a:solidFill>
                  <a:schemeClr val="bg1"/>
                </a:solidFill>
                <a:latin typeface="Arial"/>
              </a:rPr>
              <a:t>Huchting</a:t>
            </a: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spc="-1">
                <a:solidFill>
                  <a:schemeClr val="bg1"/>
                </a:solidFill>
                <a:latin typeface="Arial"/>
              </a:rPr>
              <a:t>Chris Meier</a:t>
            </a: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CustomShape 3"/>
          <p:cNvSpPr/>
          <p:nvPr/>
        </p:nvSpPr>
        <p:spPr bwMode="auto">
          <a:xfrm>
            <a:off x="5244432" y="-57204"/>
            <a:ext cx="2612608" cy="12356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r>
              <a:rPr lang="en-AU" sz="1209" b="1" u="sng" spc="-1">
                <a:solidFill>
                  <a:schemeClr val="bg1"/>
                </a:solidFill>
                <a:latin typeface="Arial"/>
              </a:rPr>
              <a:t>ATEA Pharmaceuticals</a:t>
            </a:r>
          </a:p>
          <a:p>
            <a:pPr>
              <a:lnSpc>
                <a:spcPct val="100000"/>
              </a:lnSpc>
              <a:defRPr/>
            </a:pPr>
            <a:r>
              <a:rPr lang="en-AU" sz="1209" b="1" u="sng" spc="-1">
                <a:solidFill>
                  <a:schemeClr val="bg1"/>
                </a:solidFill>
                <a:latin typeface="Arial"/>
              </a:rPr>
              <a:t>Boston</a:t>
            </a: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spc="-1">
                <a:solidFill>
                  <a:schemeClr val="bg1"/>
                </a:solidFill>
                <a:latin typeface="Arial"/>
              </a:rPr>
              <a:t>Jean-Pierre </a:t>
            </a:r>
            <a:r>
              <a:rPr lang="en-AU" sz="1209" spc="-1" err="1">
                <a:solidFill>
                  <a:schemeClr val="bg1"/>
                </a:solidFill>
                <a:latin typeface="Arial"/>
              </a:rPr>
              <a:t>Sommadossi</a:t>
            </a: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spc="-1">
                <a:solidFill>
                  <a:schemeClr val="bg1"/>
                </a:solidFill>
                <a:latin typeface="Arial"/>
              </a:rPr>
              <a:t>Adel Moussa</a:t>
            </a:r>
          </a:p>
          <a:p>
            <a:pPr>
              <a:lnSpc>
                <a:spcPct val="100000"/>
              </a:lnSpc>
              <a:defRPr/>
            </a:pPr>
            <a:r>
              <a:rPr lang="en-AU" sz="1209" spc="-1">
                <a:solidFill>
                  <a:schemeClr val="bg1"/>
                </a:solidFill>
              </a:rPr>
              <a:t>Steven Good</a:t>
            </a:r>
          </a:p>
          <a:p>
            <a:pPr>
              <a:lnSpc>
                <a:spcPct val="100000"/>
              </a:lnSpc>
              <a:defRPr/>
            </a:pPr>
            <a:r>
              <a:rPr lang="en-AU" sz="1209" spc="-1">
                <a:solidFill>
                  <a:schemeClr val="bg1"/>
                </a:solidFill>
              </a:rPr>
              <a:t>Kai Lin</a:t>
            </a: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11" name="CustomShape 3"/>
          <p:cNvSpPr/>
          <p:nvPr/>
        </p:nvSpPr>
        <p:spPr bwMode="auto">
          <a:xfrm>
            <a:off x="3992619" y="-28398"/>
            <a:ext cx="2612608" cy="12356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r>
              <a:rPr lang="en-AU" sz="1209" b="1" u="sng" spc="-1">
                <a:solidFill>
                  <a:schemeClr val="bg1"/>
                </a:solidFill>
                <a:latin typeface="Arial"/>
              </a:rPr>
              <a:t>IMM Montpellier</a:t>
            </a: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spc="-1">
                <a:solidFill>
                  <a:schemeClr val="bg1"/>
                </a:solidFill>
                <a:latin typeface="Arial"/>
              </a:rPr>
              <a:t>Francoise </a:t>
            </a:r>
            <a:r>
              <a:rPr lang="en-AU" sz="1209" spc="-1" err="1">
                <a:solidFill>
                  <a:schemeClr val="bg1"/>
                </a:solidFill>
                <a:latin typeface="Arial"/>
              </a:rPr>
              <a:t>Debart</a:t>
            </a: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spc="-1">
                <a:solidFill>
                  <a:schemeClr val="bg1"/>
                </a:solidFill>
                <a:latin typeface="Arial"/>
              </a:rPr>
              <a:t>J.J. </a:t>
            </a:r>
            <a:r>
              <a:rPr lang="en-AU" sz="1209" spc="-1" err="1">
                <a:solidFill>
                  <a:schemeClr val="bg1"/>
                </a:solidFill>
                <a:latin typeface="Arial"/>
              </a:rPr>
              <a:t>Vasseur</a:t>
            </a: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15" name="CustomShape 3"/>
          <p:cNvSpPr/>
          <p:nvPr/>
        </p:nvSpPr>
        <p:spPr bwMode="auto">
          <a:xfrm>
            <a:off x="7164052" y="78161"/>
            <a:ext cx="2612608" cy="12356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  <a:defRPr/>
            </a:pPr>
            <a:r>
              <a:rPr lang="en-AU" sz="1209" b="1" u="sng" spc="-1" dirty="0" err="1">
                <a:solidFill>
                  <a:schemeClr val="bg1"/>
                </a:solidFill>
                <a:latin typeface="Arial"/>
              </a:rPr>
              <a:t>Biortus</a:t>
            </a:r>
            <a:endParaRPr lang="en-AU" sz="1209" b="1" u="sng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b="1" u="sng" spc="-1" dirty="0">
                <a:solidFill>
                  <a:schemeClr val="bg1"/>
                </a:solidFill>
                <a:latin typeface="Arial"/>
              </a:rPr>
              <a:t>Chine</a:t>
            </a:r>
          </a:p>
          <a:p>
            <a:pPr>
              <a:lnSpc>
                <a:spcPct val="100000"/>
              </a:lnSpc>
              <a:defRPr/>
            </a:pP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defRPr/>
            </a:pPr>
            <a:r>
              <a:rPr lang="fr-FR" sz="1209" b="1" spc="-1" dirty="0" err="1">
                <a:solidFill>
                  <a:schemeClr val="bg1"/>
                </a:solidFill>
                <a:latin typeface="+mj-lt"/>
                <a:ea typeface="宋体"/>
              </a:rPr>
              <a:t>Yingxiao</a:t>
            </a:r>
            <a:r>
              <a:rPr lang="fr-FR" sz="1209" b="1" spc="-1" dirty="0">
                <a:solidFill>
                  <a:schemeClr val="bg1"/>
                </a:solidFill>
                <a:latin typeface="+mj-lt"/>
                <a:ea typeface="宋体"/>
              </a:rPr>
              <a:t> Zhu</a:t>
            </a:r>
            <a:endParaRPr lang="fr-FR" sz="1209" b="1" spc="-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defRPr/>
            </a:pPr>
            <a:r>
              <a:rPr lang="fr-FR" sz="1209" dirty="0" err="1">
                <a:solidFill>
                  <a:schemeClr val="bg1"/>
                </a:solidFill>
              </a:rPr>
              <a:t>Manfu</a:t>
            </a:r>
            <a:r>
              <a:rPr lang="fr-FR" sz="1209" dirty="0">
                <a:solidFill>
                  <a:schemeClr val="bg1"/>
                </a:solidFill>
              </a:rPr>
              <a:t> Wang</a:t>
            </a:r>
          </a:p>
          <a:p>
            <a:pPr>
              <a:lnSpc>
                <a:spcPct val="100000"/>
              </a:lnSpc>
              <a:defRPr/>
            </a:pPr>
            <a:r>
              <a:rPr lang="fr-FR" sz="1209" dirty="0">
                <a:solidFill>
                  <a:schemeClr val="bg1"/>
                </a:solidFill>
              </a:rPr>
              <a:t>Hui </a:t>
            </a:r>
            <a:r>
              <a:rPr lang="fr-FR" sz="1209" dirty="0" err="1">
                <a:solidFill>
                  <a:schemeClr val="bg1"/>
                </a:solidFill>
              </a:rPr>
              <a:t>Shi</a:t>
            </a: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en-AU" sz="1209" dirty="0">
                <a:solidFill>
                  <a:schemeClr val="bg1"/>
                </a:solidFill>
              </a:rPr>
              <a:t>Jack Yan</a:t>
            </a: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AU" sz="1209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22036" y="6124640"/>
            <a:ext cx="1172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/>
              <a:t>REACTing</a:t>
            </a:r>
            <a:endParaRPr lang="fr-FR" sz="2000" i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660" y="3091159"/>
            <a:ext cx="822306" cy="124220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52" y="1394847"/>
            <a:ext cx="1044300" cy="1328781"/>
          </a:xfrm>
          <a:prstGeom prst="rect">
            <a:avLst/>
          </a:prstGeom>
        </p:spPr>
      </p:pic>
      <p:cxnSp>
        <p:nvCxnSpPr>
          <p:cNvPr id="24" name="Connecteur droit avec flèche 23"/>
          <p:cNvCxnSpPr/>
          <p:nvPr/>
        </p:nvCxnSpPr>
        <p:spPr>
          <a:xfrm>
            <a:off x="9771372" y="1549075"/>
            <a:ext cx="1060980" cy="1420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72" y="3100788"/>
            <a:ext cx="1050934" cy="123257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174" y="3126865"/>
            <a:ext cx="996470" cy="1237375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>
            <a:off x="9788052" y="1926455"/>
            <a:ext cx="165679" cy="1111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8705804" y="1677056"/>
            <a:ext cx="145660" cy="1313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8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27961" y="2776012"/>
            <a:ext cx="257540" cy="2669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49" name="Shape 1249"/>
          <p:cNvSpPr/>
          <p:nvPr/>
        </p:nvSpPr>
        <p:spPr>
          <a:xfrm>
            <a:off x="1355983" y="2069519"/>
            <a:ext cx="1329399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defTabSz="457083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Infection</a:t>
            </a:r>
            <a:r>
              <a:rPr lang="fr-FR" sz="1600" dirty="0"/>
              <a:t> virale</a:t>
            </a:r>
          </a:p>
        </p:txBody>
      </p:sp>
      <p:sp>
        <p:nvSpPr>
          <p:cNvPr id="1250" name="Shape 1250"/>
          <p:cNvSpPr/>
          <p:nvPr/>
        </p:nvSpPr>
        <p:spPr>
          <a:xfrm>
            <a:off x="2685397" y="2899150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292" name="Shape 1292"/>
          <p:cNvSpPr/>
          <p:nvPr/>
        </p:nvSpPr>
        <p:spPr>
          <a:xfrm>
            <a:off x="7811325" y="4051172"/>
            <a:ext cx="548563" cy="457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083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00"/>
          </a:p>
        </p:txBody>
      </p:sp>
      <p:sp>
        <p:nvSpPr>
          <p:cNvPr id="1294" name="Shape 1294"/>
          <p:cNvSpPr/>
          <p:nvPr/>
        </p:nvSpPr>
        <p:spPr>
          <a:xfrm>
            <a:off x="1212689" y="4415"/>
            <a:ext cx="1025729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3200" dirty="0"/>
              <a:t>Depuis longtemps, les infections virales posent un problème</a:t>
            </a:r>
            <a:r>
              <a:rPr lang="is-IS" sz="3200" dirty="0"/>
              <a:t>…</a:t>
            </a:r>
            <a:endParaRPr sz="3200" dirty="0"/>
          </a:p>
        </p:txBody>
      </p:sp>
      <p:pic>
        <p:nvPicPr>
          <p:cNvPr id="52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05" y="2558130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3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619" y="2742444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4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446" y="2945435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5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877" y="2175486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6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191" y="2359800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7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018" y="2562791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8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191" y="2359800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9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504" y="2544113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0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355" y="2747105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1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504" y="2544113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2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818" y="2728427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645" y="2931418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4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737" y="2871574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5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050" y="3055888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6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877" y="3258880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8" name="Shape 1250"/>
          <p:cNvSpPr/>
          <p:nvPr/>
        </p:nvSpPr>
        <p:spPr>
          <a:xfrm>
            <a:off x="4094984" y="2894360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68" y="3196345"/>
            <a:ext cx="574667" cy="1345835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5975763" y="3385342"/>
            <a:ext cx="860591" cy="1097800"/>
            <a:chOff x="4110726" y="3475921"/>
            <a:chExt cx="869492" cy="120409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726" y="3475921"/>
              <a:ext cx="552364" cy="120409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69380" y="3902279"/>
              <a:ext cx="510838" cy="536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77"/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4359826" y="868540"/>
            <a:ext cx="7421026" cy="2818064"/>
            <a:chOff x="4359826" y="868540"/>
            <a:chExt cx="7421026" cy="2818064"/>
          </a:xfrm>
        </p:grpSpPr>
        <p:pic>
          <p:nvPicPr>
            <p:cNvPr id="71" name="image8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4388" y="2698718"/>
              <a:ext cx="244016" cy="252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" name="Grouper 1"/>
            <p:cNvGrpSpPr/>
            <p:nvPr/>
          </p:nvGrpSpPr>
          <p:grpSpPr>
            <a:xfrm>
              <a:off x="4359826" y="868540"/>
              <a:ext cx="7421026" cy="2818064"/>
              <a:chOff x="4359826" y="868540"/>
              <a:chExt cx="7421026" cy="2818064"/>
            </a:xfrm>
          </p:grpSpPr>
          <p:pic>
            <p:nvPicPr>
              <p:cNvPr id="70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92561" y="2495727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76875" y="268004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08702" y="2883032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" name="Shape 1250"/>
              <p:cNvSpPr/>
              <p:nvPr/>
            </p:nvSpPr>
            <p:spPr>
              <a:xfrm>
                <a:off x="6061329" y="2854885"/>
                <a:ext cx="533403" cy="2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round/>
                <a:tailEnd type="triangle" w="med" len="med"/>
              </a:ln>
              <a:effectLst>
                <a:outerShdw blurRad="25400" dist="127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Shape 1250"/>
              <p:cNvSpPr/>
              <p:nvPr/>
            </p:nvSpPr>
            <p:spPr>
              <a:xfrm>
                <a:off x="8459479" y="2782380"/>
                <a:ext cx="533403" cy="2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round/>
                <a:tailEnd type="triangle" w="med" len="med"/>
              </a:ln>
              <a:effectLst>
                <a:outerShdw blurRad="25400" dist="127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Shape 1294"/>
              <p:cNvSpPr/>
              <p:nvPr/>
            </p:nvSpPr>
            <p:spPr>
              <a:xfrm>
                <a:off x="4359826" y="868540"/>
                <a:ext cx="1893976" cy="8925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 defTabSz="457059">
                  <a:defRPr sz="2100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r>
                  <a:rPr lang="fr-FR" sz="3200" dirty="0"/>
                  <a:t>Diagnostic</a:t>
                </a:r>
              </a:p>
              <a:p>
                <a:r>
                  <a:rPr lang="fr-FR" sz="2000" i="1" dirty="0"/>
                  <a:t>Mauvais ou tardif</a:t>
                </a:r>
                <a:endParaRPr sz="2000" i="1" dirty="0"/>
              </a:p>
            </p:txBody>
          </p:sp>
          <p:sp>
            <p:nvSpPr>
              <p:cNvPr id="95" name="Shape 1294"/>
              <p:cNvSpPr/>
              <p:nvPr/>
            </p:nvSpPr>
            <p:spPr>
              <a:xfrm>
                <a:off x="6750166" y="908703"/>
                <a:ext cx="2184825" cy="8925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 defTabSz="457059">
                  <a:defRPr sz="2100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r>
                  <a:rPr lang="fr-FR" sz="3200" dirty="0"/>
                  <a:t>Médicament</a:t>
                </a:r>
              </a:p>
              <a:p>
                <a:pPr algn="ctr"/>
                <a:r>
                  <a:rPr lang="fr-FR" sz="2000" i="1" dirty="0"/>
                  <a:t>Absence de</a:t>
                </a:r>
                <a:r>
                  <a:rPr lang="is-IS" sz="2000" i="1" dirty="0"/>
                  <a:t>…</a:t>
                </a:r>
                <a:endParaRPr sz="2000" i="1" dirty="0"/>
              </a:p>
            </p:txBody>
          </p:sp>
          <p:sp>
            <p:nvSpPr>
              <p:cNvPr id="10" name="Flèche vers le bas 9"/>
              <p:cNvSpPr/>
              <p:nvPr/>
            </p:nvSpPr>
            <p:spPr>
              <a:xfrm>
                <a:off x="5284952" y="1824301"/>
                <a:ext cx="412189" cy="544432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Flèche vers le bas 95"/>
              <p:cNvSpPr/>
              <p:nvPr/>
            </p:nvSpPr>
            <p:spPr>
              <a:xfrm>
                <a:off x="7318620" y="1828961"/>
                <a:ext cx="412189" cy="544432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9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23987" y="2327886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08301" y="251220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40128" y="2715191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08301" y="251220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92614" y="2696513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86476" y="2915183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92614" y="2696513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76928" y="2880827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08755" y="3083818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34261" y="3133751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92160" y="3208288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23987" y="341128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1" name="Grouper 50"/>
              <p:cNvGrpSpPr/>
              <p:nvPr/>
            </p:nvGrpSpPr>
            <p:grpSpPr>
              <a:xfrm>
                <a:off x="9285931" y="2176663"/>
                <a:ext cx="1051569" cy="1456240"/>
                <a:chOff x="4110726" y="3475921"/>
                <a:chExt cx="869492" cy="1204095"/>
              </a:xfrm>
            </p:grpSpPr>
            <p:pic>
              <p:nvPicPr>
                <p:cNvPr id="67" name="Image 6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0726" y="3475921"/>
                  <a:ext cx="552364" cy="1204095"/>
                </a:xfrm>
                <a:prstGeom prst="rect">
                  <a:avLst/>
                </a:prstGeom>
              </p:spPr>
            </p:pic>
            <p:sp>
              <p:nvSpPr>
                <p:cNvPr id="69" name="Rectangle 68"/>
                <p:cNvSpPr/>
                <p:nvPr/>
              </p:nvSpPr>
              <p:spPr>
                <a:xfrm>
                  <a:off x="4469380" y="3902279"/>
                  <a:ext cx="510838" cy="536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177"/>
                </a:p>
              </p:txBody>
            </p:sp>
          </p:grpSp>
          <p:pic>
            <p:nvPicPr>
              <p:cNvPr id="72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64449" y="3158356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82742" y="2395793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6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63831" y="343368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74649" y="2940884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8" name="Shape 1294"/>
              <p:cNvSpPr/>
              <p:nvPr/>
            </p:nvSpPr>
            <p:spPr>
              <a:xfrm>
                <a:off x="10059038" y="2388105"/>
                <a:ext cx="1721814" cy="5847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 defTabSz="457059">
                  <a:defRPr sz="2100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r>
                  <a:rPr lang="fr-FR" sz="3200"/>
                  <a:t>Trop tard!</a:t>
                </a:r>
                <a:endParaRPr sz="3200" dirty="0"/>
              </a:p>
            </p:txBody>
          </p:sp>
        </p:grpSp>
      </p:grpSp>
      <p:sp>
        <p:nvSpPr>
          <p:cNvPr id="80" name="Shape 1294"/>
          <p:cNvSpPr/>
          <p:nvPr/>
        </p:nvSpPr>
        <p:spPr>
          <a:xfrm>
            <a:off x="2625036" y="5217084"/>
            <a:ext cx="8250259" cy="170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dirty="0"/>
              <a:t>Réponse immunitaire </a:t>
            </a:r>
            <a:r>
              <a:rPr lang="fr-FR" b="1" u="sng" dirty="0"/>
              <a:t>immédiate</a:t>
            </a:r>
            <a:r>
              <a:rPr lang="fr-FR" dirty="0"/>
              <a:t> (innée) </a:t>
            </a:r>
          </a:p>
          <a:p>
            <a:r>
              <a:rPr lang="fr-FR" dirty="0"/>
              <a:t>Réponse Immunitaire </a:t>
            </a:r>
            <a:r>
              <a:rPr lang="fr-FR" b="1" u="sng" dirty="0"/>
              <a:t>différée</a:t>
            </a:r>
            <a:r>
              <a:rPr lang="fr-FR" dirty="0"/>
              <a:t> (adaptative, mémoire) </a:t>
            </a:r>
          </a:p>
          <a:p>
            <a:endParaRPr lang="fr-FR" dirty="0"/>
          </a:p>
          <a:p>
            <a:endParaRPr lang="fr-FR" dirty="0"/>
          </a:p>
          <a:p>
            <a:endParaRPr dirty="0"/>
          </a:p>
        </p:txBody>
      </p:sp>
      <p:sp>
        <p:nvSpPr>
          <p:cNvPr id="83" name="Shape 1249"/>
          <p:cNvSpPr/>
          <p:nvPr/>
        </p:nvSpPr>
        <p:spPr>
          <a:xfrm>
            <a:off x="1379922" y="3135147"/>
            <a:ext cx="1070161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defTabSz="457083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1600" dirty="0"/>
              <a:t>Virus à ARN</a:t>
            </a:r>
          </a:p>
        </p:txBody>
      </p:sp>
      <p:cxnSp>
        <p:nvCxnSpPr>
          <p:cNvPr id="79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619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43" y="2786383"/>
            <a:ext cx="264977" cy="27465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49" name="Shape 1249"/>
          <p:cNvSpPr/>
          <p:nvPr/>
        </p:nvSpPr>
        <p:spPr>
          <a:xfrm>
            <a:off x="2025969" y="2069519"/>
            <a:ext cx="137588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defTabSz="457083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 Infection</a:t>
            </a:r>
            <a:r>
              <a:rPr lang="fr-FR" sz="1600" dirty="0"/>
              <a:t> virale</a:t>
            </a:r>
            <a:endParaRPr sz="1600" dirty="0"/>
          </a:p>
        </p:txBody>
      </p:sp>
      <p:sp>
        <p:nvSpPr>
          <p:cNvPr id="1250" name="Shape 1250"/>
          <p:cNvSpPr/>
          <p:nvPr/>
        </p:nvSpPr>
        <p:spPr>
          <a:xfrm>
            <a:off x="3355383" y="2899150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292" name="Shape 1292"/>
          <p:cNvSpPr/>
          <p:nvPr/>
        </p:nvSpPr>
        <p:spPr>
          <a:xfrm>
            <a:off x="8617238" y="4051172"/>
            <a:ext cx="548563" cy="457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083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00"/>
          </a:p>
        </p:txBody>
      </p:sp>
      <p:sp>
        <p:nvSpPr>
          <p:cNvPr id="1294" name="Shape 1294"/>
          <p:cNvSpPr/>
          <p:nvPr/>
        </p:nvSpPr>
        <p:spPr>
          <a:xfrm>
            <a:off x="2923612" y="45253"/>
            <a:ext cx="6834752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3200" dirty="0"/>
              <a:t>Ce que l’on veut d’un traitement antiviral</a:t>
            </a:r>
            <a:endParaRPr sz="3200" dirty="0"/>
          </a:p>
        </p:txBody>
      </p:sp>
      <p:sp>
        <p:nvSpPr>
          <p:cNvPr id="68" name="Shape 1250"/>
          <p:cNvSpPr/>
          <p:nvPr/>
        </p:nvSpPr>
        <p:spPr>
          <a:xfrm>
            <a:off x="4900897" y="2894360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82" name="Shape 1250"/>
          <p:cNvSpPr/>
          <p:nvPr/>
        </p:nvSpPr>
        <p:spPr>
          <a:xfrm>
            <a:off x="7048192" y="2858904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92" y="2287764"/>
            <a:ext cx="724549" cy="16968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82" y="2408069"/>
            <a:ext cx="768386" cy="1543228"/>
          </a:xfrm>
          <a:prstGeom prst="rect">
            <a:avLst/>
          </a:prstGeom>
        </p:spPr>
      </p:pic>
      <p:sp>
        <p:nvSpPr>
          <p:cNvPr id="85" name="Shape 1294"/>
          <p:cNvSpPr/>
          <p:nvPr/>
        </p:nvSpPr>
        <p:spPr>
          <a:xfrm>
            <a:off x="3355383" y="1178213"/>
            <a:ext cx="1801002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3200" dirty="0"/>
              <a:t>Diagnostic</a:t>
            </a:r>
            <a:endParaRPr sz="3200" dirty="0"/>
          </a:p>
        </p:txBody>
      </p:sp>
      <p:sp>
        <p:nvSpPr>
          <p:cNvPr id="95" name="Shape 1294"/>
          <p:cNvSpPr/>
          <p:nvPr/>
        </p:nvSpPr>
        <p:spPr>
          <a:xfrm>
            <a:off x="5713321" y="1203783"/>
            <a:ext cx="288035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3200" dirty="0"/>
              <a:t>« Médicament »</a:t>
            </a:r>
            <a:endParaRPr sz="3200" dirty="0"/>
          </a:p>
        </p:txBody>
      </p:sp>
      <p:sp>
        <p:nvSpPr>
          <p:cNvPr id="10" name="Flèche vers le bas 9"/>
          <p:cNvSpPr/>
          <p:nvPr/>
        </p:nvSpPr>
        <p:spPr>
          <a:xfrm>
            <a:off x="4096351" y="1824301"/>
            <a:ext cx="412189" cy="5444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lèche vers le bas 95"/>
          <p:cNvSpPr/>
          <p:nvPr/>
        </p:nvSpPr>
        <p:spPr>
          <a:xfrm>
            <a:off x="6947405" y="1780417"/>
            <a:ext cx="412189" cy="5444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r 38"/>
          <p:cNvGrpSpPr/>
          <p:nvPr/>
        </p:nvGrpSpPr>
        <p:grpSpPr>
          <a:xfrm>
            <a:off x="5907230" y="2408069"/>
            <a:ext cx="1051569" cy="1456240"/>
            <a:chOff x="4110726" y="3475921"/>
            <a:chExt cx="869492" cy="1204095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726" y="3475921"/>
              <a:ext cx="552364" cy="1204095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4469380" y="3902279"/>
              <a:ext cx="510838" cy="536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77"/>
            </a:p>
          </p:txBody>
        </p:sp>
      </p:grpSp>
      <p:sp>
        <p:nvSpPr>
          <p:cNvPr id="42" name="Shape 1294"/>
          <p:cNvSpPr/>
          <p:nvPr/>
        </p:nvSpPr>
        <p:spPr>
          <a:xfrm>
            <a:off x="5482238" y="4670955"/>
            <a:ext cx="5680590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2400" dirty="0"/>
              <a:t>Que se cache sous le terme « médicament »?</a:t>
            </a:r>
          </a:p>
          <a:p>
            <a:r>
              <a:rPr lang="fr-FR" sz="2400" dirty="0"/>
              <a:t>Quel est le mécanisme d’action? </a:t>
            </a:r>
          </a:p>
          <a:p>
            <a:r>
              <a:rPr lang="fr-FR" sz="2400" dirty="0"/>
              <a:t>Peut-on prévenir et/ou guérir?</a:t>
            </a:r>
          </a:p>
          <a:p>
            <a:r>
              <a:rPr lang="fr-FR" sz="2400" dirty="0"/>
              <a:t>Peut-on anticiper pour les prochains virus?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5969" y="3136188"/>
            <a:ext cx="116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083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fr-FR"/>
              <a:t>Virus à ARN</a:t>
            </a:r>
            <a:endParaRPr lang="fr-FR" dirty="0"/>
          </a:p>
        </p:txBody>
      </p:sp>
      <p:cxnSp>
        <p:nvCxnSpPr>
          <p:cNvPr id="21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4136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8760296" y="96887"/>
            <a:ext cx="2088232" cy="30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4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Introduction</a:t>
            </a:r>
            <a:endParaRPr sz="14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4554061" y="100237"/>
            <a:ext cx="46060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2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Les Coronavirus </a:t>
            </a:r>
            <a:r>
              <a:rPr lang="fr-FR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</a:t>
            </a:r>
            <a:r>
              <a:rPr lang="fr-FR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CoV</a:t>
            </a:r>
            <a:r>
              <a:rPr lang="fr-FR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  <a:endParaRPr sz="3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>
            <a:spLocks noGrp="1"/>
          </p:cNvSpPr>
          <p:nvPr>
            <p:ph type="sldNum" idx="12"/>
          </p:nvPr>
        </p:nvSpPr>
        <p:spPr>
          <a:xfrm>
            <a:off x="8361282" y="626126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fr-FR">
                <a:latin typeface="+mj-lt"/>
              </a:rPr>
              <a:pPr/>
              <a:t>6</a:t>
            </a:fld>
            <a:endParaRPr>
              <a:latin typeface="+mj-lt"/>
            </a:endParaRPr>
          </a:p>
        </p:txBody>
      </p:sp>
      <p:grpSp>
        <p:nvGrpSpPr>
          <p:cNvPr id="121" name="Google Shape;121;p4"/>
          <p:cNvGrpSpPr/>
          <p:nvPr/>
        </p:nvGrpSpPr>
        <p:grpSpPr>
          <a:xfrm>
            <a:off x="817672" y="656948"/>
            <a:ext cx="3031818" cy="3144190"/>
            <a:chOff x="6914131" y="2793256"/>
            <a:chExt cx="3054117" cy="3144190"/>
          </a:xfrm>
        </p:grpSpPr>
        <p:pic>
          <p:nvPicPr>
            <p:cNvPr id="122" name="Google Shape;122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92940" y="3626496"/>
              <a:ext cx="2175308" cy="2310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4"/>
            <p:cNvPicPr preferRelativeResize="0"/>
            <p:nvPr/>
          </p:nvPicPr>
          <p:blipFill rotWithShape="1">
            <a:blip r:embed="rId4">
              <a:alphaModFix/>
            </a:blip>
            <a:srcRect l="7606" t="7641" r="5348" b="14637"/>
            <a:stretch/>
          </p:blipFill>
          <p:spPr>
            <a:xfrm rot="-2255602">
              <a:off x="7059008" y="3132956"/>
              <a:ext cx="1442433" cy="96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4"/>
          <p:cNvGrpSpPr/>
          <p:nvPr/>
        </p:nvGrpSpPr>
        <p:grpSpPr>
          <a:xfrm>
            <a:off x="1279017" y="4005299"/>
            <a:ext cx="3275044" cy="2852701"/>
            <a:chOff x="2216434" y="1752525"/>
            <a:chExt cx="3293997" cy="2852701"/>
          </a:xfrm>
        </p:grpSpPr>
        <p:pic>
          <p:nvPicPr>
            <p:cNvPr id="125" name="Google Shape;125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16434" y="1752525"/>
              <a:ext cx="2935463" cy="2455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4"/>
            <p:cNvSpPr txBox="1"/>
            <p:nvPr/>
          </p:nvSpPr>
          <p:spPr>
            <a:xfrm>
              <a:off x="4093134" y="4235894"/>
              <a:ext cx="14172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fr-FR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100 nm</a:t>
              </a:r>
              <a:endParaRPr>
                <a:latin typeface="+mj-lt"/>
              </a:endParaRPr>
            </a:p>
          </p:txBody>
        </p:sp>
      </p:grpSp>
      <p:sp>
        <p:nvSpPr>
          <p:cNvPr id="127" name="Google Shape;127;p4"/>
          <p:cNvSpPr/>
          <p:nvPr/>
        </p:nvSpPr>
        <p:spPr>
          <a:xfrm>
            <a:off x="5578459" y="1729403"/>
            <a:ext cx="5237082" cy="424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endParaRPr lang="fr-CA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indent="-177800">
              <a:lnSpc>
                <a:spcPct val="12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r-CA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Virus enveloppé</a:t>
            </a:r>
          </a:p>
          <a:p>
            <a:pPr indent="-177800">
              <a:lnSpc>
                <a:spcPct val="12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r-CA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Génome ARN+</a:t>
            </a:r>
            <a:endParaRPr lang="fr-CA" dirty="0">
              <a:latin typeface="+mj-lt"/>
            </a:endParaRPr>
          </a:p>
          <a:p>
            <a:pPr indent="-177800">
              <a:lnSpc>
                <a:spcPct val="12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r-CA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Génome de 30 000 nucléotides</a:t>
            </a:r>
            <a:endParaRPr lang="fr-CA" dirty="0">
              <a:latin typeface="+mj-lt"/>
            </a:endParaRPr>
          </a:p>
          <a:p>
            <a:pPr indent="-177800">
              <a:lnSpc>
                <a:spcPct val="12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r-CA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Virus  entérique et respiratoire</a:t>
            </a:r>
            <a:endParaRPr lang="fr-CA" dirty="0">
              <a:latin typeface="+mj-lt"/>
            </a:endParaRPr>
          </a:p>
          <a:p>
            <a:pPr indent="-177800">
              <a:lnSpc>
                <a:spcPct val="12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r-CA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Virus infectant de nombreuses  </a:t>
            </a:r>
          </a:p>
          <a:p>
            <a:pPr>
              <a:lnSpc>
                <a:spcPct val="120000"/>
              </a:lnSpc>
              <a:buClr>
                <a:schemeClr val="dk1"/>
              </a:buClr>
              <a:buSzPts val="2800"/>
            </a:pPr>
            <a:r>
              <a:rPr lang="fr-CA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 espèces animales</a:t>
            </a:r>
          </a:p>
          <a:p>
            <a:pPr indent="-177800">
              <a:lnSpc>
                <a:spcPct val="120000"/>
              </a:lnSpc>
              <a:buClr>
                <a:schemeClr val="dk1"/>
              </a:buClr>
              <a:buSzPts val="2800"/>
              <a:buFont typeface="Arial"/>
              <a:buChar char="•"/>
            </a:pPr>
            <a:endParaRPr lang="fr-CA" sz="2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indent="-177800">
              <a:buClr>
                <a:schemeClr val="dk1"/>
              </a:buClr>
              <a:buSzPts val="2800"/>
              <a:buFont typeface="Arial"/>
              <a:buChar char="•"/>
            </a:pPr>
            <a:endParaRPr lang="fr-CA" dirty="0">
              <a:latin typeface="+mj-lt"/>
            </a:endParaRPr>
          </a:p>
        </p:txBody>
      </p:sp>
      <p:cxnSp>
        <p:nvCxnSpPr>
          <p:cNvPr id="13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44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1"/>
          <p:cNvSpPr txBox="1"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583" name="Google Shape;583;p31"/>
          <p:cNvSpPr txBox="1"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>
              <a:spcBef>
                <a:spcPts val="0"/>
              </a:spcBef>
              <a:buClr>
                <a:srgbClr val="888888"/>
              </a:buClr>
              <a:buSzPts val="3200"/>
            </a:pPr>
            <a:endParaRPr/>
          </a:p>
        </p:txBody>
      </p:sp>
      <p:sp>
        <p:nvSpPr>
          <p:cNvPr id="7" name="Google Shape;562;p28"/>
          <p:cNvSpPr txBox="1"/>
          <p:nvPr/>
        </p:nvSpPr>
        <p:spPr>
          <a:xfrm>
            <a:off x="2840072" y="17942"/>
            <a:ext cx="84891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AU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Cycle de </a:t>
            </a:r>
            <a:r>
              <a:rPr lang="en-AU" sz="3200" b="1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réplication</a:t>
            </a:r>
            <a:r>
              <a:rPr lang="en-AU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 Coronavirus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8888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70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"/>
          <p:cNvSpPr txBox="1"/>
          <p:nvPr/>
        </p:nvSpPr>
        <p:spPr>
          <a:xfrm>
            <a:off x="2810361" y="0"/>
            <a:ext cx="907003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A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Mécanismes d’émergence des  </a:t>
            </a:r>
            <a:r>
              <a:rPr lang="fr-CA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CoV</a:t>
            </a:r>
            <a:r>
              <a:rPr lang="fr-CA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humains</a:t>
            </a:r>
          </a:p>
        </p:txBody>
      </p:sp>
      <p:pic>
        <p:nvPicPr>
          <p:cNvPr id="296" name="Google Shape;29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5779" y="1059495"/>
            <a:ext cx="4186240" cy="56031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6904819" y="6247606"/>
            <a:ext cx="3453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err="1">
                <a:latin typeface="+mj-lt"/>
              </a:rPr>
              <a:t>Origin</a:t>
            </a:r>
            <a:r>
              <a:rPr lang="fr-FR" sz="1000" b="1">
                <a:latin typeface="+mj-lt"/>
              </a:rPr>
              <a:t> and </a:t>
            </a:r>
            <a:r>
              <a:rPr lang="fr-FR" sz="1000" b="1" err="1">
                <a:latin typeface="+mj-lt"/>
              </a:rPr>
              <a:t>evolution</a:t>
            </a:r>
            <a:r>
              <a:rPr lang="fr-FR" sz="1000" b="1">
                <a:latin typeface="+mj-lt"/>
              </a:rPr>
              <a:t> of </a:t>
            </a:r>
            <a:r>
              <a:rPr lang="fr-FR" sz="1000" b="1" err="1">
                <a:latin typeface="+mj-lt"/>
              </a:rPr>
              <a:t>pathogenic</a:t>
            </a:r>
            <a:r>
              <a:rPr lang="fr-FR" sz="1000" b="1">
                <a:latin typeface="+mj-lt"/>
              </a:rPr>
              <a:t> </a:t>
            </a:r>
            <a:r>
              <a:rPr lang="fr-FR" sz="1000" b="1" err="1">
                <a:latin typeface="+mj-lt"/>
              </a:rPr>
              <a:t>coronaviruses</a:t>
            </a:r>
            <a:endParaRPr lang="fr-FR" sz="1000" b="1">
              <a:latin typeface="+mj-lt"/>
            </a:endParaRPr>
          </a:p>
          <a:p>
            <a:r>
              <a:rPr lang="fr-FR" sz="1000" b="1" err="1">
                <a:latin typeface="+mj-lt"/>
              </a:rPr>
              <a:t>Jie</a:t>
            </a:r>
            <a:r>
              <a:rPr lang="fr-FR" sz="1000" b="1">
                <a:latin typeface="+mj-lt"/>
              </a:rPr>
              <a:t> Cui, Fang Li &amp; Zheng-Li </a:t>
            </a:r>
            <a:r>
              <a:rPr lang="fr-FR" sz="1000" b="1" err="1">
                <a:latin typeface="+mj-lt"/>
              </a:rPr>
              <a:t>Shi</a:t>
            </a:r>
            <a:r>
              <a:rPr lang="fr-FR" sz="1000" b="1">
                <a:latin typeface="+mj-lt"/>
              </a:rPr>
              <a:t> </a:t>
            </a:r>
          </a:p>
          <a:p>
            <a:r>
              <a:rPr lang="fr-FR" sz="1000" b="1">
                <a:latin typeface="+mj-lt"/>
              </a:rPr>
              <a:t>Nature </a:t>
            </a:r>
            <a:r>
              <a:rPr lang="fr-FR" sz="1000" b="1" err="1">
                <a:latin typeface="+mj-lt"/>
              </a:rPr>
              <a:t>Reviews</a:t>
            </a:r>
            <a:r>
              <a:rPr lang="fr-FR" sz="1000" b="1">
                <a:latin typeface="+mj-lt"/>
              </a:rPr>
              <a:t> </a:t>
            </a:r>
            <a:r>
              <a:rPr lang="fr-FR" sz="1000" b="1" err="1">
                <a:latin typeface="+mj-lt"/>
              </a:rPr>
              <a:t>Microbiology</a:t>
            </a:r>
            <a:r>
              <a:rPr lang="fr-FR" sz="1000" b="1">
                <a:latin typeface="+mj-lt"/>
              </a:rPr>
              <a:t> volume 17, pages181–192(2019)</a:t>
            </a:r>
          </a:p>
        </p:txBody>
      </p:sp>
      <p:cxnSp>
        <p:nvCxnSpPr>
          <p:cNvPr id="7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079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 txBox="1"/>
          <p:nvPr/>
        </p:nvSpPr>
        <p:spPr>
          <a:xfrm>
            <a:off x="2150746" y="20632"/>
            <a:ext cx="89401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Cinétique de l’émergence du SARS-</a:t>
            </a:r>
            <a:r>
              <a:rPr lang="fr-FR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CoV</a:t>
            </a:r>
            <a:r>
              <a:rPr lang="fr-FR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en 2003</a:t>
            </a:r>
            <a:endParaRPr sz="3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219" name="Google Shape;219;p12"/>
          <p:cNvGrpSpPr/>
          <p:nvPr/>
        </p:nvGrpSpPr>
        <p:grpSpPr>
          <a:xfrm>
            <a:off x="1524000" y="1616036"/>
            <a:ext cx="9144000" cy="3829131"/>
            <a:chOff x="0" y="-1"/>
            <a:chExt cx="9144000" cy="3829129"/>
          </a:xfrm>
        </p:grpSpPr>
        <p:pic>
          <p:nvPicPr>
            <p:cNvPr id="220" name="Google Shape;220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-1"/>
              <a:ext cx="9144000" cy="38291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816" y="159209"/>
              <a:ext cx="4089087" cy="356388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701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8237</TotalTime>
  <Words>1495</Words>
  <Application>Microsoft Macintosh PowerPoint</Application>
  <PresentationFormat>Grand écran</PresentationFormat>
  <Paragraphs>581</Paragraphs>
  <Slides>30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qriql</vt:lpstr>
      <vt:lpstr>Raleway Black</vt:lpstr>
      <vt:lpstr>StarSymbol</vt:lpstr>
      <vt:lpstr>Symbol</vt:lpstr>
      <vt:lpstr>Times New Roman</vt:lpstr>
      <vt:lpstr>Thème Office</vt:lpstr>
      <vt:lpstr>Présentation PowerPoint</vt:lpstr>
      <vt:lpstr>Présentation PowerPoint</vt:lpstr>
      <vt:lpstr>HISTORIQUE DES PRINCIPALES MALADIES INFECTIEUSES (&gt;1M décès)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Médicaments antiviraux pour virus à ARN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L’anticipation et la préparation des possibles futures émergences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Development of antiviral strategies targeting Coronaviruses</dc:title>
  <dc:creator>Utilisateur de Microsoft Office</dc:creator>
  <cp:lastModifiedBy>Microsoft Office User</cp:lastModifiedBy>
  <cp:revision>130</cp:revision>
  <dcterms:created xsi:type="dcterms:W3CDTF">2021-09-07T13:27:00Z</dcterms:created>
  <dcterms:modified xsi:type="dcterms:W3CDTF">2024-01-31T11:05:40Z</dcterms:modified>
</cp:coreProperties>
</file>